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73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6" r:id="rId13"/>
    <p:sldId id="265" r:id="rId14"/>
    <p:sldId id="267" r:id="rId15"/>
    <p:sldId id="268" r:id="rId16"/>
    <p:sldId id="269" r:id="rId17"/>
    <p:sldId id="270" r:id="rId18"/>
    <p:sldId id="271" r:id="rId19"/>
    <p:sldId id="272" r:id="rId20"/>
    <p:sldId id="290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85" d="100"/>
          <a:sy n="85" d="100"/>
        </p:scale>
        <p:origin x="590" y="1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76643-353A-4070-97B2-4036A11EEE75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BBD23-2552-4B26-904B-E54105E7307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76643-353A-4070-97B2-4036A11EEE75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BBD23-2552-4B26-904B-E54105E7307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76643-353A-4070-97B2-4036A11EEE75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BBD23-2552-4B26-904B-E54105E7307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76643-353A-4070-97B2-4036A11EEE75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BBD23-2552-4B26-904B-E54105E7307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76643-353A-4070-97B2-4036A11EEE75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BBD23-2552-4B26-904B-E54105E7307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76643-353A-4070-97B2-4036A11EEE75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BBD23-2552-4B26-904B-E54105E7307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76643-353A-4070-97B2-4036A11EEE75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BBD23-2552-4B26-904B-E54105E7307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76643-353A-4070-97B2-4036A11EEE75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BBD23-2552-4B26-904B-E54105E7307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76643-353A-4070-97B2-4036A11EEE75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BBD23-2552-4B26-904B-E54105E7307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76643-353A-4070-97B2-4036A11EEE75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BBD23-2552-4B26-904B-E54105E7307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76643-353A-4070-97B2-4036A11EEE75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BBD23-2552-4B26-904B-E54105E7307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76643-353A-4070-97B2-4036A11EEE75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7BBD23-2552-4B26-904B-E54105E7307E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8425" y="3608905"/>
            <a:ext cx="6096001" cy="81545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1026" name="Picture 2" descr="https://klike.net/uploads/posts/2022-11/1669529583_3-55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3605"/>
            <a:ext cx="12192000" cy="6921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68425" y="1793552"/>
            <a:ext cx="9144000" cy="3630706"/>
          </a:xfrm>
        </p:spPr>
        <p:txBody>
          <a:bodyPr>
            <a:normAutofit fontScale="90000" lnSpcReduction="20000"/>
          </a:bodyPr>
          <a:lstStyle/>
          <a:p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 ПРОФЕССИОНАЛЬНОГО МАСТЕРСТВА</a:t>
            </a:r>
            <a:endParaRPr lang="ru-RU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«УЧИТЕЛЬ ГОДА ОВЮРСКОГО КОЖУУНА – 2024»</a:t>
            </a:r>
            <a:endParaRPr lang="ru-RU" sz="6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этап</a:t>
            </a:r>
            <a:endParaRPr lang="ru-RU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15 февраля 2024 года</a:t>
            </a:r>
            <a:endParaRPr lang="ru-RU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Изображение 38" descr="https://internatshkola.ucoz.ru/_tbkp/6006c5580b0ff302378232.png"/>
          <p:cNvPicPr>
            <a:picLocks noChangeAspect="1"/>
          </p:cNvPicPr>
          <p:nvPr/>
        </p:nvPicPr>
        <p:blipFill>
          <a:blip r:embed="rId2"/>
          <a:srcRect r="-92"/>
          <a:stretch>
            <a:fillRect/>
          </a:stretch>
        </p:blipFill>
        <p:spPr>
          <a:xfrm>
            <a:off x="348615" y="3801745"/>
            <a:ext cx="2882900" cy="170751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8425" y="3608905"/>
            <a:ext cx="6096001" cy="81545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1026" name="Picture 2" descr="https://klike.net/uploads/posts/2022-11/1669529583_3-55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3605"/>
            <a:ext cx="12192000" cy="6921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60120" y="1271905"/>
            <a:ext cx="10604500" cy="4805680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Конкурсное испытание «Урок»</a:t>
            </a:r>
            <a:endParaRPr lang="ru-RU" sz="28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20" b="1" dirty="0" smtClean="0"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sz="2220" dirty="0" smtClean="0">
                <a:solidFill>
                  <a:schemeClr val="bg2">
                    <a:lumMod val="9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демонстрация конкурсантом профессиональных компетенций в области подготовки, проведения и анализа урока как основной формы организации учебно-воспитательного процесса и учебной деятельности обучающихся. </a:t>
            </a:r>
            <a:endParaRPr lang="ru-RU" sz="2220" b="1" dirty="0" smtClean="0"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20" b="1" dirty="0" smtClean="0"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Формат: </a:t>
            </a:r>
            <a:r>
              <a:rPr lang="ru-RU" sz="2220" dirty="0" smtClean="0">
                <a:solidFill>
                  <a:schemeClr val="bg2">
                    <a:lumMod val="9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урок по учебному предмету, который проводится конкурсантом в общеобразовательной организации, утверждённой Оргкомитетом в качестве площадки проведения конкурса. </a:t>
            </a:r>
            <a:endParaRPr lang="ru-RU" sz="2220" dirty="0" smtClean="0">
              <a:solidFill>
                <a:schemeClr val="bg2">
                  <a:lumMod val="9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20" dirty="0" smtClean="0">
                <a:solidFill>
                  <a:schemeClr val="bg2">
                    <a:lumMod val="9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Тема урока определяется в соответствии с календарно-тематическим планированием и рабочей программой по соответствующему предмету с учётом её фактического выполнения в соответствующем классе общеобразовательной организации, утверждённой Оргкомитетом в качестве площадки проведения конкурса.</a:t>
            </a:r>
            <a:endParaRPr lang="ru-RU" sz="2220" dirty="0" smtClean="0">
              <a:solidFill>
                <a:schemeClr val="bg2">
                  <a:lumMod val="9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20" b="1" dirty="0" smtClean="0">
                <a:solidFill>
                  <a:schemeClr val="bg2">
                    <a:lumMod val="9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Регламент:</a:t>
            </a:r>
            <a:r>
              <a:rPr lang="ru-RU" sz="2220" dirty="0" smtClean="0">
                <a:solidFill>
                  <a:schemeClr val="bg2">
                    <a:lumMod val="9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обоснование применения методических подходов, приёмов и технологий в соответствии с заявленной темой и целевыми ориентирами урока – до 5 минут; проведение урока – 35 минут; самоанализ урока и ответы на вопросы членов жюри – до 10 минут. </a:t>
            </a:r>
            <a:endParaRPr lang="ru-RU" sz="2220" dirty="0" smtClean="0">
              <a:solidFill>
                <a:schemeClr val="bg2">
                  <a:lumMod val="9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220" dirty="0" smtClean="0">
              <a:solidFill>
                <a:schemeClr val="bg2">
                  <a:lumMod val="9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8425" y="3608905"/>
            <a:ext cx="6096001" cy="81545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1026" name="Picture 2" descr="https://klike.net/uploads/posts/2022-11/1669529583_3-55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3605"/>
            <a:ext cx="12192000" cy="6921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60120" y="1271905"/>
            <a:ext cx="10604500" cy="480568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оценивания:  </a:t>
            </a:r>
            <a:endParaRPr lang="ru-RU" sz="2800" b="1" dirty="0" smtClean="0"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20" dirty="0" smtClean="0">
                <a:solidFill>
                  <a:schemeClr val="bg2">
                    <a:lumMod val="9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методическая и психолого-педагогическая грамотность; </a:t>
            </a:r>
            <a:endParaRPr lang="ru-RU" sz="2220" dirty="0" smtClean="0">
              <a:solidFill>
                <a:schemeClr val="bg2">
                  <a:lumMod val="9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20" dirty="0" smtClean="0">
                <a:solidFill>
                  <a:schemeClr val="bg2">
                    <a:lumMod val="9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корректность и глубина понимания предметного содержания; </a:t>
            </a:r>
            <a:endParaRPr lang="ru-RU" sz="2220" dirty="0" smtClean="0">
              <a:solidFill>
                <a:schemeClr val="bg2">
                  <a:lumMod val="9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20" dirty="0" smtClean="0">
                <a:solidFill>
                  <a:schemeClr val="bg2">
                    <a:lumMod val="9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целеполагание и результативность;  </a:t>
            </a:r>
            <a:endParaRPr lang="ru-RU" sz="2220" dirty="0" smtClean="0">
              <a:solidFill>
                <a:schemeClr val="bg2">
                  <a:lumMod val="9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20" dirty="0" smtClean="0">
                <a:solidFill>
                  <a:schemeClr val="bg2">
                    <a:lumMod val="9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творческий подход к решению профессиональных задач; </a:t>
            </a:r>
            <a:endParaRPr lang="ru-RU" sz="2220" dirty="0" smtClean="0">
              <a:solidFill>
                <a:schemeClr val="bg2">
                  <a:lumMod val="9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20" dirty="0" smtClean="0">
                <a:solidFill>
                  <a:schemeClr val="bg2">
                    <a:lumMod val="9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коммуникативная культура; </a:t>
            </a:r>
            <a:endParaRPr lang="ru-RU" sz="2220" dirty="0" smtClean="0">
              <a:solidFill>
                <a:schemeClr val="bg2">
                  <a:lumMod val="9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20" dirty="0" smtClean="0">
                <a:solidFill>
                  <a:schemeClr val="bg2">
                    <a:lumMod val="9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рефлексивная культура; </a:t>
            </a:r>
            <a:endParaRPr lang="ru-RU" sz="2220" dirty="0" smtClean="0">
              <a:solidFill>
                <a:schemeClr val="bg2">
                  <a:lumMod val="9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2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использование библиотеки цифрового образовательного контента.</a:t>
            </a:r>
            <a:endParaRPr lang="ru-RU" sz="222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8425" y="3608905"/>
            <a:ext cx="6096001" cy="81545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1026" name="Picture 2" descr="https://klike.net/uploads/posts/2022-11/1669529583_3-55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3605"/>
            <a:ext cx="12192000" cy="6921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60120" y="1271905"/>
            <a:ext cx="10604500" cy="4805680"/>
          </a:xfrm>
        </p:spPr>
        <p:txBody>
          <a:bodyPr>
            <a:normAutofit/>
          </a:bodyPr>
          <a:lstStyle/>
          <a:p>
            <a:pPr algn="ctr"/>
            <a:endParaRPr lang="ru-RU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тур «Учитель-мастер»</a:t>
            </a:r>
            <a:endParaRPr lang="ru-RU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8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Конкурсные испытания:</a:t>
            </a:r>
            <a:endParaRPr lang="ru-RU" sz="28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«Мастер-класс»</a:t>
            </a:r>
            <a:endParaRPr lang="ru-RU" sz="28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«Вопрос учителю года»</a:t>
            </a:r>
            <a:endParaRPr lang="ru-RU" sz="28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8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8425" y="3608905"/>
            <a:ext cx="6096001" cy="81545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1026" name="Picture 2" descr="https://klike.net/uploads/posts/2022-11/1669529583_3-55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3605"/>
            <a:ext cx="12192000" cy="6921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60120" y="1271905"/>
            <a:ext cx="10604500" cy="4805680"/>
          </a:xfrm>
        </p:spPr>
        <p:txBody>
          <a:bodyPr>
            <a:normAutofit fontScale="80000"/>
          </a:bodyPr>
          <a:lstStyle/>
          <a:p>
            <a:pPr algn="ctr"/>
            <a:r>
              <a:rPr lang="ru-RU" sz="4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Конкурсное испытание «Мастер-класс»</a:t>
            </a:r>
            <a:endParaRPr lang="ru-RU" sz="40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b="1" dirty="0" smtClean="0"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sz="2800" dirty="0" smtClean="0">
                <a:solidFill>
                  <a:schemeClr val="bg2">
                    <a:lumMod val="9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демонстрация конкурсантом профессионального мастерства в области презентации и трансляции педагогического опыта в ситуации профессионального взаимодействия.  </a:t>
            </a:r>
            <a:endParaRPr lang="ru-RU" sz="2800" b="1" dirty="0" smtClean="0"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b="1" dirty="0" smtClean="0"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Формат: </a:t>
            </a:r>
            <a:r>
              <a:rPr lang="ru-RU" sz="2800" dirty="0" smtClean="0">
                <a:solidFill>
                  <a:schemeClr val="bg2">
                    <a:lumMod val="9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учебно-методическое занятие с коллегами, демонстрирующее педагогическое мастерство в области трансляции своего педагогического опыта, доказавшего эффективность в практической работе. </a:t>
            </a:r>
            <a:endParaRPr lang="ru-RU" sz="2800" dirty="0" smtClean="0">
              <a:solidFill>
                <a:schemeClr val="bg2">
                  <a:lumMod val="9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solidFill>
                  <a:schemeClr val="bg2">
                    <a:lumMod val="9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Мастер-класс проводится в присутствии жюри и участников Конкурса. </a:t>
            </a:r>
            <a:endParaRPr lang="ru-RU" sz="2800" dirty="0" smtClean="0">
              <a:solidFill>
                <a:schemeClr val="bg2">
                  <a:lumMod val="9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solidFill>
                  <a:schemeClr val="bg2">
                    <a:lumMod val="9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Тему, форму проведения мастер-класса, наличие фокус-группы и её количественный состав (при необходимости) конкурсанты определяют самостоятельно. Регламент конкурсного испытания: проведение мастер-класса - до 20 минут; ответы на вопросы членов жюри - до 10 минут.</a:t>
            </a:r>
            <a:endParaRPr lang="ru-RU" sz="2800" dirty="0" smtClean="0">
              <a:solidFill>
                <a:schemeClr val="bg2">
                  <a:lumMod val="9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8425" y="3608905"/>
            <a:ext cx="6096001" cy="81545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1026" name="Picture 2" descr="https://klike.net/uploads/posts/2022-11/1669529583_3-55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3605"/>
            <a:ext cx="12192000" cy="6921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60120" y="1091565"/>
            <a:ext cx="10604500" cy="4805680"/>
          </a:xfrm>
        </p:spPr>
        <p:txBody>
          <a:bodyPr>
            <a:normAutofit/>
          </a:bodyPr>
          <a:lstStyle/>
          <a:p>
            <a:pPr algn="ctr"/>
            <a:endParaRPr lang="ru-RU" sz="2800" b="1" dirty="0" smtClean="0">
              <a:solidFill>
                <a:schemeClr val="bg2">
                  <a:lumMod val="9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bg2">
                    <a:lumMod val="9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оценивания: </a:t>
            </a:r>
            <a:endParaRPr lang="ru-RU" sz="2800" b="1" dirty="0" smtClean="0">
              <a:solidFill>
                <a:schemeClr val="bg2">
                  <a:lumMod val="9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solidFill>
                  <a:schemeClr val="bg2">
                    <a:lumMod val="9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smtClean="0">
                <a:solidFill>
                  <a:schemeClr val="bg2">
                    <a:lumMod val="9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методическая обоснованность; </a:t>
            </a:r>
            <a:endParaRPr lang="ru-RU" dirty="0" smtClean="0">
              <a:solidFill>
                <a:schemeClr val="bg2">
                  <a:lumMod val="9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solidFill>
                  <a:schemeClr val="bg2">
                    <a:lumMod val="9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практическая значимость и применимость; </a:t>
            </a:r>
            <a:endParaRPr lang="ru-RU" dirty="0" smtClean="0">
              <a:solidFill>
                <a:schemeClr val="bg2">
                  <a:lumMod val="9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solidFill>
                  <a:schemeClr val="bg2">
                    <a:lumMod val="9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актуальность и глубина предметного содержания; </a:t>
            </a:r>
            <a:endParaRPr lang="ru-RU" dirty="0" smtClean="0">
              <a:solidFill>
                <a:schemeClr val="bg2">
                  <a:lumMod val="9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solidFill>
                  <a:schemeClr val="bg2">
                    <a:lumMod val="9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эффективность форм педагогического взаимодействия; </a:t>
            </a:r>
            <a:endParaRPr lang="ru-RU" dirty="0" smtClean="0">
              <a:solidFill>
                <a:schemeClr val="bg2">
                  <a:lumMod val="9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solidFill>
                  <a:schemeClr val="bg2">
                    <a:lumMod val="9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информационная, коммуникативная культура и культура самопрезентации; </a:t>
            </a:r>
            <a:endParaRPr lang="ru-RU" dirty="0" smtClean="0">
              <a:solidFill>
                <a:schemeClr val="bg2">
                  <a:lumMod val="9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solidFill>
                  <a:schemeClr val="bg2">
                    <a:lumMod val="9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рефлексивная культура. </a:t>
            </a:r>
            <a:endParaRPr lang="ru-RU" dirty="0" smtClean="0">
              <a:solidFill>
                <a:schemeClr val="bg2">
                  <a:lumMod val="9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8425" y="3608905"/>
            <a:ext cx="6096001" cy="81545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1026" name="Picture 2" descr="https://klike.net/uploads/posts/2022-11/1669529583_3-55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3605"/>
            <a:ext cx="12192000" cy="6921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60120" y="1091565"/>
            <a:ext cx="10604500" cy="4805680"/>
          </a:xfrm>
        </p:spPr>
        <p:txBody>
          <a:bodyPr>
            <a:normAutofit lnSpcReduction="20000"/>
          </a:bodyPr>
          <a:lstStyle/>
          <a:p>
            <a:pPr algn="ctr"/>
            <a:endParaRPr lang="ru-RU" sz="2800" b="1" dirty="0" smtClean="0">
              <a:solidFill>
                <a:schemeClr val="bg2">
                  <a:lumMod val="9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Конкурсное испытание «Вопрос учителю года»</a:t>
            </a:r>
            <a:endParaRPr lang="ru-RU" sz="28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b="1" dirty="0" smtClean="0"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sz="2000" dirty="0" smtClean="0">
                <a:solidFill>
                  <a:schemeClr val="bg2">
                    <a:lumMod val="9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демонстрация конкурсантом способности к конструктивному диалогу со всеми участниками образовательных отношений и представителями общественности по актуальным вопросам развития системы образования.</a:t>
            </a:r>
            <a:endParaRPr lang="ru-RU" sz="2000" dirty="0" smtClean="0">
              <a:solidFill>
                <a:schemeClr val="bg2">
                  <a:lumMod val="9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solidFill>
                  <a:schemeClr val="bg2">
                    <a:lumMod val="9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Формат:</a:t>
            </a:r>
            <a:r>
              <a:rPr lang="ru-RU" sz="2000" dirty="0" smtClean="0">
                <a:solidFill>
                  <a:schemeClr val="bg2">
                    <a:lumMod val="9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ответы конкурсантов на вопросы интервьюеров из числа жюри, ученической, профессиональной общественности и представителей СМИ в формате пресс-конференции. Очерёдность выступления конкурсантов определяются по результатам жеребьёвки, проводимой в день конкурсного испытания.</a:t>
            </a:r>
            <a:endParaRPr lang="ru-RU" sz="2000" dirty="0" smtClean="0">
              <a:solidFill>
                <a:schemeClr val="bg2">
                  <a:lumMod val="9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solidFill>
                  <a:schemeClr val="bg2">
                    <a:lumMod val="9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Последовательность вопросов и ответов регулируются модератором. </a:t>
            </a:r>
            <a:endParaRPr lang="ru-RU" sz="2000" dirty="0" smtClean="0">
              <a:solidFill>
                <a:schemeClr val="bg2">
                  <a:lumMod val="9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</a:t>
            </a:r>
            <a:r>
              <a:rPr lang="ru-RU" sz="2000" dirty="0" smtClean="0">
                <a:solidFill>
                  <a:schemeClr val="bg2">
                    <a:lumMod val="9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общая продолжительность – не более 60 минут.</a:t>
            </a:r>
            <a:endParaRPr lang="ru-RU" sz="2000" dirty="0" smtClean="0">
              <a:solidFill>
                <a:schemeClr val="bg2">
                  <a:lumMod val="9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8425" y="3608905"/>
            <a:ext cx="6096001" cy="81545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1026" name="Picture 2" descr="https://klike.net/uploads/posts/2022-11/1669529583_3-55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3605"/>
            <a:ext cx="12192000" cy="6921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60120" y="1091565"/>
            <a:ext cx="9720580" cy="4805680"/>
          </a:xfrm>
        </p:spPr>
        <p:txBody>
          <a:bodyPr>
            <a:normAutofit lnSpcReduction="20000"/>
          </a:bodyPr>
          <a:lstStyle/>
          <a:p>
            <a:pPr algn="ctr"/>
            <a:endParaRPr lang="ru-RU" sz="2800" b="1" dirty="0" smtClean="0">
              <a:solidFill>
                <a:schemeClr val="bg2">
                  <a:lumMod val="9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оценивания: </a:t>
            </a:r>
            <a:endParaRPr lang="ru-RU" sz="3200" b="1" dirty="0" smtClean="0"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solidFill>
                  <a:schemeClr val="bg2">
                    <a:lumMod val="9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ценностные основания и аргументированность профессионально-личностной позиции;  </a:t>
            </a:r>
            <a:endParaRPr lang="ru-RU" sz="2000" dirty="0" smtClean="0">
              <a:solidFill>
                <a:schemeClr val="bg2">
                  <a:lumMod val="9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solidFill>
                  <a:schemeClr val="bg2">
                    <a:lumMod val="9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масштабность видения проблем и нестандартность предлагаемых решений; </a:t>
            </a:r>
            <a:endParaRPr lang="ru-RU" sz="2000" dirty="0" smtClean="0">
              <a:solidFill>
                <a:schemeClr val="bg2">
                  <a:lumMod val="9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solidFill>
                  <a:schemeClr val="bg2">
                    <a:lumMod val="9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конструктивность позиции; </a:t>
            </a:r>
            <a:endParaRPr lang="ru-RU" sz="2000" dirty="0" smtClean="0">
              <a:solidFill>
                <a:schemeClr val="bg2">
                  <a:lumMod val="9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solidFill>
                  <a:schemeClr val="bg2">
                    <a:lumMod val="9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коммуникативная культура.</a:t>
            </a:r>
            <a:endParaRPr lang="ru-RU" sz="2000" dirty="0" smtClean="0">
              <a:solidFill>
                <a:schemeClr val="bg2">
                  <a:lumMod val="9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8425" y="3608905"/>
            <a:ext cx="6096001" cy="81545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1026" name="Picture 2" descr="https://klike.net/uploads/posts/2022-11/1669529583_3-55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3605"/>
            <a:ext cx="12192000" cy="6921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60120" y="1091565"/>
            <a:ext cx="9720580" cy="4805680"/>
          </a:xfrm>
        </p:spPr>
        <p:txBody>
          <a:bodyPr>
            <a:normAutofit fontScale="60000"/>
          </a:bodyPr>
          <a:lstStyle/>
          <a:p>
            <a:pPr algn="ctr"/>
            <a:endParaRPr lang="ru-RU" sz="2800" b="1" dirty="0" smtClean="0">
              <a:solidFill>
                <a:schemeClr val="bg2">
                  <a:lumMod val="9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665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Третий тур «Учитель-наставник» </a:t>
            </a:r>
            <a:endParaRPr lang="ru-RU" sz="4665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smtClean="0">
                <a:solidFill>
                  <a:schemeClr val="bg2">
                    <a:lumMod val="9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Одно конкурсное испытание – «Слово учителю». </a:t>
            </a:r>
            <a:endParaRPr lang="ru-RU" sz="40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b="1" dirty="0" smtClean="0"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sz="2800" dirty="0" smtClean="0">
                <a:solidFill>
                  <a:schemeClr val="bg2">
                    <a:lumMod val="9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демонстрация финалистом Конкурса понимания педагогически целесообразных идей и подходов в решении актуальных задач отечественного образования, способности быть лидерами общественного мнения и популяризировать педагогическую профессию. </a:t>
            </a:r>
            <a:endParaRPr lang="ru-RU" sz="2800" b="1" dirty="0" smtClean="0"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b="1" dirty="0" smtClean="0"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Формат: </a:t>
            </a:r>
            <a:r>
              <a:rPr lang="ru-RU" sz="2800" dirty="0" smtClean="0">
                <a:solidFill>
                  <a:schemeClr val="bg2">
                    <a:lumMod val="9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публичное выступление финалиста Конкурса в присутствии жюри и участников финала Конкурса.</a:t>
            </a:r>
            <a:endParaRPr lang="ru-RU" sz="2800" dirty="0" smtClean="0">
              <a:solidFill>
                <a:schemeClr val="bg2">
                  <a:lumMod val="9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b="1" dirty="0" smtClean="0"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Тему публичного выступления конкурсант выбирает самостоятельно.  </a:t>
            </a:r>
            <a:endParaRPr lang="ru-RU" sz="2800" b="1" dirty="0" smtClean="0"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b="1" dirty="0" smtClean="0"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Регламент: публичное выступление  – до 7 минут; ответы на вопросы членов жюри – до 10 минут. </a:t>
            </a:r>
            <a:endParaRPr lang="ru-RU" sz="2800" b="1" dirty="0" smtClean="0"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8425" y="3608905"/>
            <a:ext cx="6096001" cy="81545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1026" name="Picture 2" descr="https://klike.net/uploads/posts/2022-11/1669529583_3-55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3605"/>
            <a:ext cx="12192000" cy="6921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60120" y="1091565"/>
            <a:ext cx="9720580" cy="4805680"/>
          </a:xfrm>
        </p:spPr>
        <p:txBody>
          <a:bodyPr>
            <a:normAutofit lnSpcReduction="20000"/>
          </a:bodyPr>
          <a:lstStyle/>
          <a:p>
            <a:pPr algn="ctr"/>
            <a:endParaRPr lang="ru-RU" sz="2800" b="1" dirty="0" smtClean="0">
              <a:solidFill>
                <a:schemeClr val="bg2">
                  <a:lumMod val="9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оценивания: </a:t>
            </a:r>
            <a:endParaRPr lang="ru-RU" sz="3200" b="1" dirty="0" smtClean="0"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200" b="1" dirty="0" smtClean="0"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solidFill>
                  <a:schemeClr val="bg2">
                    <a:lumMod val="9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понимание тенденций развития отечественного образования и вопросов государственной образовательной политики;  </a:t>
            </a:r>
            <a:endParaRPr lang="ru-RU" sz="2000" dirty="0" smtClean="0">
              <a:solidFill>
                <a:schemeClr val="bg2">
                  <a:lumMod val="9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 smtClean="0">
              <a:solidFill>
                <a:schemeClr val="bg2">
                  <a:lumMod val="9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solidFill>
                  <a:schemeClr val="bg2">
                    <a:lumMod val="9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глубина и нестандартность суждений, обоснованность и реалистичность предложенных решений;  </a:t>
            </a:r>
            <a:endParaRPr lang="ru-RU" sz="2000" dirty="0" smtClean="0">
              <a:solidFill>
                <a:schemeClr val="bg2">
                  <a:lumMod val="9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 smtClean="0">
              <a:solidFill>
                <a:schemeClr val="bg2">
                  <a:lumMod val="9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solidFill>
                  <a:schemeClr val="bg2">
                    <a:lumMod val="9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проявленная личная позиция и коммуникативная культура.</a:t>
            </a:r>
            <a:endParaRPr lang="ru-RU" sz="2000" dirty="0" smtClean="0">
              <a:solidFill>
                <a:schemeClr val="bg2">
                  <a:lumMod val="9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8425" y="3608905"/>
            <a:ext cx="6096001" cy="81545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1026" name="Picture 2" descr="https://klike.net/uploads/posts/2022-11/1669529583_3-55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3605"/>
            <a:ext cx="12192000" cy="6921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60120" y="1091565"/>
            <a:ext cx="9720580" cy="4805680"/>
          </a:xfrm>
        </p:spPr>
        <p:txBody>
          <a:bodyPr>
            <a:normAutofit lnSpcReduction="20000"/>
          </a:bodyPr>
          <a:lstStyle/>
          <a:p>
            <a:pPr algn="ctr"/>
            <a:endParaRPr lang="ru-RU" sz="2800" b="1" dirty="0" smtClean="0">
              <a:solidFill>
                <a:schemeClr val="bg2">
                  <a:lumMod val="9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 муниципальном этапе:</a:t>
            </a:r>
            <a:endParaRPr lang="ru-RU" sz="3200" b="1" dirty="0" smtClean="0"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solidFill>
                  <a:schemeClr val="bg2">
                    <a:lumMod val="9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 smtClean="0">
              <a:solidFill>
                <a:schemeClr val="bg2">
                  <a:lumMod val="9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 smtClean="0">
                <a:solidFill>
                  <a:schemeClr val="bg2">
                    <a:lumMod val="9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Педагогический диктант</a:t>
            </a:r>
            <a:endParaRPr lang="ru-RU" sz="3200" dirty="0" smtClean="0">
              <a:solidFill>
                <a:schemeClr val="bg2">
                  <a:lumMod val="9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 smtClean="0">
                <a:solidFill>
                  <a:schemeClr val="bg2">
                    <a:lumMod val="9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Урок</a:t>
            </a:r>
            <a:endParaRPr lang="ru-RU" sz="3200" dirty="0" smtClean="0">
              <a:solidFill>
                <a:schemeClr val="bg2">
                  <a:lumMod val="9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 smtClean="0">
                <a:solidFill>
                  <a:schemeClr val="bg2">
                    <a:lumMod val="9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Мастер-класс</a:t>
            </a:r>
            <a:endParaRPr lang="ru-RU" sz="3200" dirty="0" smtClean="0">
              <a:solidFill>
                <a:schemeClr val="bg2">
                  <a:lumMod val="9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 smtClean="0">
                <a:solidFill>
                  <a:schemeClr val="bg2">
                    <a:lumMod val="9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Слово учителю</a:t>
            </a:r>
            <a:endParaRPr lang="ru-RU" sz="3200" dirty="0" smtClean="0">
              <a:solidFill>
                <a:schemeClr val="bg2">
                  <a:lumMod val="9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8425" y="3608905"/>
            <a:ext cx="6096001" cy="81545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1026" name="Picture 2" descr="https://klike.net/uploads/posts/2022-11/1669529583_3-55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3605"/>
            <a:ext cx="12192000" cy="6921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67790" y="1541780"/>
            <a:ext cx="9144635" cy="3882390"/>
          </a:xfrm>
        </p:spPr>
        <p:txBody>
          <a:bodyPr>
            <a:normAutofit/>
          </a:bodyPr>
          <a:lstStyle/>
          <a:p>
            <a:pPr algn="just"/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Цель конкурса: </a:t>
            </a:r>
            <a:r>
              <a:rPr lang="ru-RU" sz="2800" b="1" dirty="0"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талантливых учителей, их поддержка и поощрение, повышение их социального статуса и престижа педагогической профессии, распространение инновационного педагогического опыта лучших учителей.</a:t>
            </a:r>
            <a:endParaRPr lang="ru-RU" sz="2800" b="1" dirty="0"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ru-RU" sz="2800" b="1" dirty="0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Девиз конкурса: «Учить и учиться!»</a:t>
            </a:r>
            <a:endParaRPr lang="ru-RU" sz="2800" b="1" dirty="0">
              <a:gradFill>
                <a:gsLst>
                  <a:gs pos="0">
                    <a:srgbClr val="7B32B2"/>
                  </a:gs>
                  <a:gs pos="100000">
                    <a:srgbClr val="401A5D"/>
                  </a:gs>
                </a:gsLst>
                <a:lin scaled="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Изображение 38" descr="https://internatshkola.ucoz.ru/_tbkp/6006c5580b0ff302378232.png"/>
          <p:cNvPicPr>
            <a:picLocks noChangeAspect="1"/>
          </p:cNvPicPr>
          <p:nvPr/>
        </p:nvPicPr>
        <p:blipFill>
          <a:blip r:embed="rId2"/>
          <a:srcRect r="-92"/>
          <a:stretch>
            <a:fillRect/>
          </a:stretch>
        </p:blipFill>
        <p:spPr>
          <a:xfrm>
            <a:off x="348615" y="3801745"/>
            <a:ext cx="2882900" cy="170751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8425" y="3608905"/>
            <a:ext cx="6096001" cy="81545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1026" name="Picture 2" descr="https://klike.net/uploads/posts/2022-11/1669529583_3-55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3605"/>
            <a:ext cx="12192000" cy="6921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22045" y="1395095"/>
            <a:ext cx="9447530" cy="4255770"/>
          </a:xfrm>
        </p:spPr>
        <p:txBody>
          <a:bodyPr>
            <a:normAutofit fontScale="70000" lnSpcReduction="20000"/>
          </a:bodyPr>
          <a:lstStyle/>
          <a:p>
            <a:r>
              <a:rPr lang="ru-RU" sz="4000" b="1" u="sng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 участника </a:t>
            </a:r>
            <a:r>
              <a:rPr lang="ru-RU" sz="3430" b="1" u="sng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(согласно  приложенным формам):</a:t>
            </a:r>
            <a:endParaRPr lang="ru-RU" sz="4000" b="1" u="sng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eriod"/>
            </a:pPr>
            <a:r>
              <a:rPr lang="ru-RU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Представление </a:t>
            </a:r>
            <a:endParaRPr lang="ru-RU" sz="2800" b="1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eriod"/>
            </a:pPr>
            <a:r>
              <a:rPr lang="ru-RU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Заявление участника</a:t>
            </a:r>
            <a:endParaRPr lang="ru-RU" sz="2800" b="1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eriod"/>
            </a:pPr>
            <a:r>
              <a:rPr lang="ru-RU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Информационная карта</a:t>
            </a:r>
            <a:endParaRPr lang="ru-RU" sz="2800" b="1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eriod"/>
            </a:pPr>
            <a:r>
              <a:rPr lang="ru-RU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Согласие на обработку персональных данных</a:t>
            </a:r>
            <a:endParaRPr lang="ru-RU" sz="2800" b="1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eriod"/>
            </a:pPr>
            <a:r>
              <a:rPr lang="ru-RU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Выписка из протокола заседания оргкомитета школьного этапа Конкурса</a:t>
            </a:r>
            <a:endParaRPr lang="ru-RU" sz="2800" b="1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eriod"/>
            </a:pPr>
            <a:r>
              <a:rPr lang="ru-RU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Справка об итогах школьного этапа Конкурса</a:t>
            </a:r>
            <a:endParaRPr lang="ru-RU" sz="2800" b="1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eriod"/>
            </a:pPr>
            <a:r>
              <a:rPr lang="ru-RU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Скан-копия паспорта участника</a:t>
            </a:r>
            <a:endParaRPr lang="ru-RU" sz="2800" b="1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eriod"/>
            </a:pP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Фотография </a:t>
            </a:r>
            <a:endParaRPr lang="ru-RU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eriod"/>
            </a:pPr>
            <a:r>
              <a:rPr lang="ru-RU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об итогах школьного этапа Конкурса</a:t>
            </a:r>
            <a:endParaRPr lang="ru-RU" sz="2800" b="1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ru-RU" sz="2800" b="1" dirty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8425" y="3608905"/>
            <a:ext cx="6096001" cy="81545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1026" name="Picture 2" descr="https://klike.net/uploads/posts/2022-11/1669529583_3-55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3605"/>
            <a:ext cx="12192000" cy="6921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68425" y="1650116"/>
            <a:ext cx="9144000" cy="3630706"/>
          </a:xfrm>
        </p:spPr>
        <p:txBody>
          <a:bodyPr>
            <a:normAutofit lnSpcReduction="10000"/>
          </a:bodyPr>
          <a:lstStyle/>
          <a:p>
            <a:pPr>
              <a:lnSpc>
                <a:spcPct val="200000"/>
              </a:lnSpc>
            </a:pPr>
            <a:r>
              <a:rPr lang="ru-RU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КОНКУРСНЫХ ИСПЫТАНИЙ, ФОРМАТ, РЕГЛАМЕНТ ИХ ПРОВЕДЕНИЯ, ПОРЯДОК И КРИТЕРИИ ОЦЕНКИ</a:t>
            </a:r>
            <a:endParaRPr lang="ru-RU" sz="2800" b="1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</a:pPr>
            <a:r>
              <a:rPr lang="ru-RU" sz="2800" b="1" dirty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(согласно Положения конкурса)</a:t>
            </a:r>
            <a:endParaRPr lang="ru-RU" sz="2800" b="1" dirty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8425" y="3608905"/>
            <a:ext cx="6096001" cy="81545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1026" name="Picture 2" descr="https://klike.net/uploads/posts/2022-11/1669529583_3-55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3605"/>
            <a:ext cx="12192000" cy="6921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68425" y="1650116"/>
            <a:ext cx="9144000" cy="3630706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 ТУРА в конкурсе:</a:t>
            </a:r>
            <a:endParaRPr lang="ru-RU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тур «Учитель-профессионал»</a:t>
            </a:r>
            <a:endParaRPr lang="ru-RU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Конкурсные испытания:</a:t>
            </a:r>
            <a:endParaRPr lang="ru-RU" sz="2800" b="1" dirty="0" smtClean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Tx/>
              <a:buChar char="-"/>
            </a:pPr>
            <a:r>
              <a:rPr lang="ru-RU" sz="28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«Разговор со школьниками»</a:t>
            </a:r>
            <a:endParaRPr lang="ru-RU" sz="2800" b="1" dirty="0" smtClean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Tx/>
              <a:buChar char="-"/>
            </a:pPr>
            <a:r>
              <a:rPr lang="ru-RU" sz="28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«Педагогический диктант»</a:t>
            </a:r>
            <a:endParaRPr lang="ru-RU" sz="2800" b="1" dirty="0" smtClean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Tx/>
              <a:buChar char="-"/>
            </a:pPr>
            <a:r>
              <a:rPr lang="ru-RU" sz="28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«Урок»</a:t>
            </a:r>
            <a:endParaRPr lang="ru-RU" sz="2800" b="1" dirty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8425" y="3608905"/>
            <a:ext cx="6096001" cy="81545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1026" name="Picture 2" descr="https://klike.net/uploads/posts/2022-11/1669529583_3-55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3605"/>
            <a:ext cx="12192000" cy="6921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55369" y="1545975"/>
            <a:ext cx="9631269" cy="4463813"/>
          </a:xfrm>
        </p:spPr>
        <p:txBody>
          <a:bodyPr>
            <a:normAutofit fontScale="92500" lnSpcReduction="10000"/>
          </a:bodyPr>
          <a:lstStyle/>
          <a:p>
            <a:r>
              <a:rPr lang="ru-RU" sz="28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Конкурсное испытание «Разговор со школьниками»</a:t>
            </a:r>
            <a:endParaRPr lang="ru-RU" sz="2800" b="1" dirty="0" smtClean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Формат: </a:t>
            </a:r>
            <a:r>
              <a:rPr lang="ru-RU" sz="2800" dirty="0" smtClean="0">
                <a:solidFill>
                  <a:schemeClr val="bg2">
                    <a:lumMod val="9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открытое обсуждение конкурсантом со школьниками актуальной социально-значимой темы.</a:t>
            </a:r>
            <a:endParaRPr lang="ru-RU" sz="2800" dirty="0" smtClean="0">
              <a:solidFill>
                <a:schemeClr val="bg2">
                  <a:lumMod val="9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Темы для обсуждения: </a:t>
            </a:r>
            <a:r>
              <a:rPr lang="ru-RU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разрабатываются оргкомитетом в соответствии с Основами государственной политики по сохранению и укреплению традиционных российских духовно-нравственных ценностей.</a:t>
            </a:r>
            <a:endParaRPr lang="ru-RU" sz="2800" dirty="0" smtClean="0">
              <a:solidFill>
                <a:schemeClr val="accent3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Темы определяются жеребьевкой.</a:t>
            </a:r>
            <a:endParaRPr lang="ru-RU" sz="2800" dirty="0" smtClean="0">
              <a:solidFill>
                <a:schemeClr val="accent3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 конкурсного испытания: </a:t>
            </a:r>
            <a:r>
              <a:rPr lang="ru-RU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20 минут, ответы на вопросы жюри – до 10 минут.</a:t>
            </a:r>
            <a:endParaRPr lang="ru-RU" sz="2800" dirty="0" smtClean="0">
              <a:solidFill>
                <a:schemeClr val="accent3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Проводится в том же классе, в котором конкурсант проводит Урок.</a:t>
            </a:r>
            <a:endParaRPr lang="ru-RU" sz="2800" dirty="0">
              <a:solidFill>
                <a:schemeClr val="accent3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8425" y="3608905"/>
            <a:ext cx="6096001" cy="81545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1026" name="Picture 2" descr="https://klike.net/uploads/posts/2022-11/1669529583_3-55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3605"/>
            <a:ext cx="12192000" cy="6921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68425" y="1650116"/>
            <a:ext cx="9144000" cy="3630706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оценивания:</a:t>
            </a:r>
            <a:endParaRPr lang="ru-RU" sz="2800" b="1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eriod"/>
            </a:pPr>
            <a:r>
              <a:rPr lang="ru-RU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Глубина, уровень раскрытия темы и воспитательная ценность проведенного обсуждения</a:t>
            </a:r>
            <a:endParaRPr lang="ru-RU" sz="2800" dirty="0" smtClean="0">
              <a:solidFill>
                <a:schemeClr val="accent3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eriod"/>
            </a:pPr>
            <a:r>
              <a:rPr lang="ru-RU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Методическая и психолого-педагогическая грамотность</a:t>
            </a:r>
            <a:endParaRPr lang="ru-RU" sz="2800" dirty="0" smtClean="0">
              <a:solidFill>
                <a:schemeClr val="accent3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eriod"/>
            </a:pPr>
            <a:r>
              <a:rPr lang="ru-RU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Ценностные ориентиры и личная позиция</a:t>
            </a:r>
            <a:endParaRPr lang="ru-RU" sz="2800" dirty="0" smtClean="0">
              <a:solidFill>
                <a:schemeClr val="accent3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eriod"/>
            </a:pPr>
            <a:r>
              <a:rPr lang="ru-RU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Коммуникативная культура </a:t>
            </a:r>
            <a:endParaRPr lang="ru-RU" sz="2800" dirty="0">
              <a:solidFill>
                <a:schemeClr val="accent3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8425" y="3608905"/>
            <a:ext cx="6096001" cy="81545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1026" name="Picture 2" descr="https://klike.net/uploads/posts/2022-11/1669529583_3-55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3605"/>
            <a:ext cx="12192000" cy="6921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95194" y="1479176"/>
            <a:ext cx="10201836" cy="4670612"/>
          </a:xfrm>
        </p:spPr>
        <p:txBody>
          <a:bodyPr>
            <a:normAutofit fontScale="92500" lnSpcReduction="20000"/>
          </a:bodyPr>
          <a:lstStyle/>
          <a:p>
            <a:r>
              <a:rPr lang="ru-RU" sz="28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Конкурсное испытание «Педагогический диктант»</a:t>
            </a:r>
            <a:endParaRPr lang="ru-RU" sz="2800" b="1" dirty="0" smtClean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u="sng" dirty="0" smtClean="0"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новое конкурсное испытание, введенное в 2024 году.</a:t>
            </a:r>
            <a:endParaRPr lang="ru-RU" sz="2800" b="1" u="sng" dirty="0" smtClean="0"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solidFill>
                  <a:schemeClr val="bg2">
                    <a:lumMod val="9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конкурсного испытания: демонстрация конкурсантом самостоятельно осмысленных педагогических принципов и подходов к образованию; способности соотносить опыт отечественной педагогики с собственным профессиональным опытом; умения обрабатывать информацию и предъявлять в форме, соответствующей поставленным задачам.</a:t>
            </a:r>
            <a:endParaRPr lang="ru-RU" sz="2800" dirty="0" smtClean="0">
              <a:solidFill>
                <a:schemeClr val="bg2">
                  <a:lumMod val="9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solidFill>
                  <a:schemeClr val="bg2">
                    <a:lumMod val="9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Формат: создание конкурсантом рукописного авторского текста, содержащего решения педагогических задач, разработанных на основе отрывка из произведения основоположника научной педагогики в России К.Д. Ушинского, зачитанного ведущим непосредственно во время проведения конкурсного испытания.</a:t>
            </a:r>
            <a:endParaRPr lang="ru-RU" sz="2800" dirty="0" smtClean="0">
              <a:solidFill>
                <a:schemeClr val="bg2">
                  <a:lumMod val="9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solidFill>
                  <a:schemeClr val="bg2">
                    <a:lumMod val="9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Продолжительность написания – до 40 минут.</a:t>
            </a:r>
            <a:endParaRPr lang="ru-RU" sz="2800" dirty="0">
              <a:solidFill>
                <a:schemeClr val="bg2">
                  <a:lumMod val="9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8425" y="3608905"/>
            <a:ext cx="6096001" cy="81545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1026" name="Picture 2" descr="https://klike.net/uploads/posts/2022-11/1669529583_3-55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3605"/>
            <a:ext cx="12192000" cy="6921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68425" y="1650116"/>
            <a:ext cx="9144000" cy="3630706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оценивания:</a:t>
            </a:r>
            <a:endParaRPr lang="ru-RU" sz="2800" b="1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 smtClean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Tx/>
              <a:buChar char="-"/>
            </a:pPr>
            <a:r>
              <a:rPr lang="ru-RU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Проявленная и аргументированная личная позиция</a:t>
            </a:r>
            <a:endParaRPr lang="ru-RU" sz="2800" dirty="0" smtClean="0">
              <a:solidFill>
                <a:schemeClr val="accent3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Tx/>
              <a:buChar char="-"/>
            </a:pPr>
            <a:r>
              <a:rPr lang="ru-RU" sz="2800" dirty="0" err="1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Практикоприменимость</a:t>
            </a:r>
            <a:r>
              <a:rPr lang="ru-RU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решений</a:t>
            </a:r>
            <a:endParaRPr lang="ru-RU" sz="2800" dirty="0" smtClean="0">
              <a:solidFill>
                <a:schemeClr val="accent3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Tx/>
              <a:buChar char="-"/>
            </a:pPr>
            <a:r>
              <a:rPr lang="ru-RU" sz="2800" dirty="0" err="1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Сформированность</a:t>
            </a:r>
            <a:r>
              <a:rPr lang="ru-RU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универсальных педагогических действий и грамотность текста</a:t>
            </a:r>
            <a:endParaRPr lang="ru-RU" sz="2800" dirty="0">
              <a:solidFill>
                <a:schemeClr val="accent3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6779</Words>
  <Application>WPS Presentation</Application>
  <PresentationFormat>Широкоэкранный</PresentationFormat>
  <Paragraphs>130</Paragraphs>
  <Slides>19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8" baseType="lpstr">
      <vt:lpstr>Arial</vt:lpstr>
      <vt:lpstr>SimSun</vt:lpstr>
      <vt:lpstr>Wingdings</vt:lpstr>
      <vt:lpstr>Times New Roman</vt:lpstr>
      <vt:lpstr>Calibri Light</vt:lpstr>
      <vt:lpstr>Microsoft YaHei</vt:lpstr>
      <vt:lpstr>Arial Unicode MS</vt:lpstr>
      <vt:lpstr>Calibri</vt:lpstr>
      <vt:lpstr>Тема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User</cp:lastModifiedBy>
  <cp:revision>8</cp:revision>
  <dcterms:created xsi:type="dcterms:W3CDTF">2024-01-30T09:34:00Z</dcterms:created>
  <dcterms:modified xsi:type="dcterms:W3CDTF">2024-01-31T15:09:37Z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ECBBE80A095E4833A82663B919E2AB4B_12</vt:lpwstr>
  </property>
  <property fmtid="{D5CDD505-2E9C-101B-9397-08002B2CF9AE}" pid="3" name="KSOProductBuildVer">
    <vt:lpwstr>1049-12.2.0.13431</vt:lpwstr>
  </property>
</Properties>
</file>