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</p:sldMasterIdLst>
  <p:notesMasterIdLst>
    <p:notesMasterId r:id="rId21"/>
  </p:notesMasterIdLst>
  <p:sldIdLst>
    <p:sldId id="257" r:id="rId4"/>
    <p:sldId id="335" r:id="rId5"/>
    <p:sldId id="315" r:id="rId6"/>
    <p:sldId id="259" r:id="rId7"/>
    <p:sldId id="334" r:id="rId8"/>
    <p:sldId id="336" r:id="rId9"/>
    <p:sldId id="340" r:id="rId10"/>
    <p:sldId id="312" r:id="rId11"/>
    <p:sldId id="328" r:id="rId12"/>
    <p:sldId id="329" r:id="rId13"/>
    <p:sldId id="342" r:id="rId14"/>
    <p:sldId id="333" r:id="rId15"/>
    <p:sldId id="332" r:id="rId16"/>
    <p:sldId id="331" r:id="rId17"/>
    <p:sldId id="324" r:id="rId18"/>
    <p:sldId id="339" r:id="rId19"/>
    <p:sldId id="337" r:id="rId2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A29B"/>
    <a:srgbClr val="D54D3F"/>
    <a:srgbClr val="F8E4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62" d="100"/>
          <a:sy n="62" d="100"/>
        </p:scale>
        <p:origin x="-81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ШНОР 2022 г, %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Овюрский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ШНОР ФП,  %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Овюрский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0.15300000000000002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ШНОР РП,  %</c:v>
                </c:pt>
              </c:strCache>
            </c:strRef>
          </c:tx>
          <c:spPr>
            <a:solidFill>
              <a:srgbClr val="E9A29B"/>
            </a:solidFill>
          </c:spPr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Овюрский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hape val="cylinder"/>
        <c:axId val="87836544"/>
        <c:axId val="87838080"/>
        <c:axId val="0"/>
      </c:bar3DChart>
      <c:catAx>
        <c:axId val="8783654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7838080"/>
        <c:crosses val="autoZero"/>
        <c:auto val="1"/>
        <c:lblAlgn val="ctr"/>
        <c:lblOffset val="100"/>
      </c:catAx>
      <c:valAx>
        <c:axId val="87838080"/>
        <c:scaling>
          <c:orientation val="minMax"/>
          <c:max val="2.5"/>
        </c:scaling>
        <c:axPos val="l"/>
        <c:majorGridlines/>
        <c:numFmt formatCode="0%" sourceLinked="1"/>
        <c:tickLblPos val="nextTo"/>
        <c:crossAx val="87836544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МБОУ Чаа-Суурская СОШ</c:v>
                </c:pt>
                <c:pt idx="1">
                  <c:v> Хандагайтинская СОШ</c:v>
                </c:pt>
                <c:pt idx="2">
                  <c:v>МБОУ Дус-Дагская СОШ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2">
                  <c:v>57.2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ВПР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МБОУ Чаа-Суурская СОШ</c:v>
                </c:pt>
                <c:pt idx="1">
                  <c:v> Хандагайтинская СОШ</c:v>
                </c:pt>
                <c:pt idx="2">
                  <c:v>МБОУ Дус-Дагская СОШ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71.400000000000006</c:v>
                </c:pt>
                <c:pt idx="1">
                  <c:v>67.7</c:v>
                </c:pt>
                <c:pt idx="2">
                  <c:v>12.5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ВПР 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МБОУ Чаа-Суурская СОШ</c:v>
                </c:pt>
                <c:pt idx="1">
                  <c:v> Хандагайтинская СОШ</c:v>
                </c:pt>
                <c:pt idx="2">
                  <c:v>МБОУ Дус-Дагская СОШ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55.6</c:v>
                </c:pt>
                <c:pt idx="1">
                  <c:v>76.900000000000006</c:v>
                </c:pt>
              </c:numCache>
            </c:numRef>
          </c:val>
        </c:ser>
        <c:gapWidth val="160"/>
        <c:overlap val="2"/>
        <c:axId val="127935616"/>
        <c:axId val="127937152"/>
      </c:barChart>
      <c:catAx>
        <c:axId val="127935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937152"/>
        <c:crosses val="autoZero"/>
        <c:auto val="1"/>
        <c:lblAlgn val="ctr"/>
        <c:lblOffset val="100"/>
      </c:catAx>
      <c:valAx>
        <c:axId val="127937152"/>
        <c:scaling>
          <c:orientation val="minMax"/>
          <c:max val="8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3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753901191497406"/>
          <c:y val="0.12792020425565895"/>
          <c:w val="0.68340143631990546"/>
          <c:h val="0.550766778652688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ОГЭ 2019</c:v>
                </c:pt>
              </c:strCache>
            </c:strRef>
          </c:tx>
          <c:spPr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Лист1!$A$2:$A$26</c:f>
              <c:strCache>
                <c:ptCount val="2"/>
                <c:pt idx="0">
                  <c:v>МБОУ Дус-Дагская СОШ</c:v>
                </c:pt>
                <c:pt idx="1">
                  <c:v> Хандагайтинская СОШ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ОГЭ 2021</c:v>
                </c:pt>
              </c:strCache>
            </c:strRef>
          </c:tx>
          <c:spPr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22"/>
              <c:layout>
                <c:manualLayout>
                  <c:x val="4.2526869572853572E-3"/>
                  <c:y val="2.4900966521122885E-2"/>
                </c:manualLayout>
              </c:layout>
              <c:showVal val="1"/>
            </c:dLbl>
            <c:dLbl>
              <c:idx val="27"/>
              <c:layout>
                <c:manualLayout>
                  <c:x val="8.5053739145707196E-3"/>
                  <c:y val="3.8483311896280792E-2"/>
                </c:manualLayout>
              </c:layout>
              <c:showVal val="1"/>
            </c:dLbl>
            <c:showVal val="1"/>
          </c:dLbls>
          <c:cat>
            <c:strRef>
              <c:f>Лист1!$A$2:$A$26</c:f>
              <c:strCache>
                <c:ptCount val="2"/>
                <c:pt idx="0">
                  <c:v>МБОУ Дус-Дагская СОШ</c:v>
                </c:pt>
                <c:pt idx="1">
                  <c:v> Хандагайтинская СОШ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71.400000000000006</c:v>
                </c:pt>
                <c:pt idx="1">
                  <c:v>77.400000000000006</c:v>
                </c:pt>
              </c:numCache>
            </c:numRef>
          </c:val>
        </c:ser>
        <c:gapWidth val="99"/>
        <c:shape val="cylinder"/>
        <c:axId val="128037248"/>
        <c:axId val="128038784"/>
        <c:axId val="0"/>
      </c:bar3DChart>
      <c:catAx>
        <c:axId val="128037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8038784"/>
        <c:crosses val="autoZero"/>
        <c:auto val="1"/>
        <c:lblAlgn val="ctr"/>
        <c:lblOffset val="100"/>
      </c:catAx>
      <c:valAx>
        <c:axId val="128038784"/>
        <c:scaling>
          <c:orientation val="minMax"/>
          <c:max val="8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8037248"/>
        <c:crosses val="autoZero"/>
        <c:crossBetween val="between"/>
      </c:valAx>
    </c:plotArea>
    <c:legend>
      <c:legendPos val="t"/>
      <c:layout/>
      <c:spPr>
        <a:noFill/>
        <a:ln>
          <a:noFill/>
        </a:ln>
        <a:effectLst/>
      </c:spPr>
      <c:txPr>
        <a:bodyPr rot="0" vert="horz"/>
        <a:lstStyle/>
        <a:p>
          <a:pPr>
            <a:defRPr sz="1050" b="1"/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ЕГЭ 2019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МБОУ Чаа-Суурская СОШ</c:v>
                </c:pt>
                <c:pt idx="1">
                  <c:v>МБОУ Дус-Дагская СОШ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ЕГЭ 2020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МБОУ Чаа-Суурская СОШ</c:v>
                </c:pt>
                <c:pt idx="1">
                  <c:v>МБОУ Дус-Дагская СОШ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ЕГЭ 2021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МБОУ Чаа-Суурская СОШ</c:v>
                </c:pt>
                <c:pt idx="1">
                  <c:v>МБОУ Дус-Дагская СОШ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0</c:v>
                </c:pt>
              </c:numCache>
            </c:numRef>
          </c:val>
        </c:ser>
        <c:axId val="128203392"/>
        <c:axId val="128213376"/>
      </c:barChart>
      <c:catAx>
        <c:axId val="128203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8213376"/>
        <c:crosses val="autoZero"/>
        <c:auto val="1"/>
        <c:lblAlgn val="ctr"/>
        <c:lblOffset val="100"/>
      </c:catAx>
      <c:valAx>
        <c:axId val="128213376"/>
        <c:scaling>
          <c:orientation val="minMax"/>
        </c:scaling>
        <c:axPos val="l"/>
        <c:majorGridlines/>
        <c:numFmt formatCode="General" sourceLinked="1"/>
        <c:tickLblPos val="nextTo"/>
        <c:crossAx val="128203392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5.8666552550496402E-2"/>
          <c:y val="4.9580381942289933E-2"/>
          <c:w val="0.83774934383202104"/>
          <c:h val="0.450188884430490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ВПР 2019</c:v>
                </c:pt>
              </c:strCache>
            </c:strRef>
          </c:tx>
          <c:dLbls>
            <c:showVal val="1"/>
          </c:dLbls>
          <c:cat>
            <c:strRef>
              <c:f>Лист1!$A$3:$A$4</c:f>
              <c:strCache>
                <c:ptCount val="2"/>
                <c:pt idx="0">
                  <c:v> Хандагайтинская СОШ</c:v>
                </c:pt>
                <c:pt idx="1">
                  <c:v>МБОУ Чаа-Суурская СОШ</c:v>
                </c:pt>
              </c:strCache>
            </c:strRef>
          </c:cat>
          <c:val>
            <c:numRef>
              <c:f>Лист1!$B$3:$B$4</c:f>
              <c:numCache>
                <c:formatCode>0.00</c:formatCode>
                <c:ptCount val="2"/>
                <c:pt idx="0">
                  <c:v>75.400000000000006</c:v>
                </c:pt>
                <c:pt idx="1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ВПР 2021</c:v>
                </c:pt>
              </c:strCache>
            </c:strRef>
          </c:tx>
          <c:dLbls>
            <c:showVal val="1"/>
          </c:dLbls>
          <c:cat>
            <c:strRef>
              <c:f>Лист1!$A$3:$A$4</c:f>
              <c:strCache>
                <c:ptCount val="2"/>
                <c:pt idx="0">
                  <c:v> Хандагайтинская СОШ</c:v>
                </c:pt>
                <c:pt idx="1">
                  <c:v>МБОУ Чаа-Суурская СОШ</c:v>
                </c:pt>
              </c:strCache>
            </c:strRef>
          </c:cat>
          <c:val>
            <c:numRef>
              <c:f>Лист1!$C$3:$C$4</c:f>
              <c:numCache>
                <c:formatCode>0.00</c:formatCode>
                <c:ptCount val="2"/>
                <c:pt idx="0">
                  <c:v>74.599999999999994</c:v>
                </c:pt>
              </c:numCache>
            </c:numRef>
          </c:val>
        </c:ser>
        <c:axId val="128180992"/>
        <c:axId val="128182528"/>
      </c:barChart>
      <c:catAx>
        <c:axId val="128180992"/>
        <c:scaling>
          <c:orientation val="minMax"/>
        </c:scaling>
        <c:axPos val="b"/>
        <c:tickLblPos val="nextTo"/>
        <c:crossAx val="128182528"/>
        <c:crosses val="autoZero"/>
        <c:auto val="1"/>
        <c:lblAlgn val="ctr"/>
        <c:lblOffset val="100"/>
      </c:catAx>
      <c:valAx>
        <c:axId val="128182528"/>
        <c:scaling>
          <c:orientation val="minMax"/>
          <c:max val="80"/>
        </c:scaling>
        <c:axPos val="l"/>
        <c:majorGridlines/>
        <c:numFmt formatCode="0.00" sourceLinked="1"/>
        <c:tickLblPos val="nextTo"/>
        <c:crossAx val="128180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857072373625844"/>
          <c:y val="0.78924161998505615"/>
          <c:w val="0.21035837620247763"/>
          <c:h val="5.1654321414226066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ОГЭ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МБОУ Чаа-Суурская СОШ</c:v>
                </c:pt>
                <c:pt idx="1">
                  <c:v>МБОУ Дус-Дагская СОШ</c:v>
                </c:pt>
                <c:pt idx="2">
                  <c:v> Хандагайтинская СОШ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0B-422E-AE81-08311A3CED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ОГЭ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МБОУ Чаа-Суурская СОШ</c:v>
                </c:pt>
                <c:pt idx="1">
                  <c:v>МБОУ Дус-Дагская СОШ</c:v>
                </c:pt>
                <c:pt idx="2">
                  <c:v> Хандагайтинская СОШ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16.7</c:v>
                </c:pt>
                <c:pt idx="1">
                  <c:v>28.6</c:v>
                </c:pt>
                <c:pt idx="2">
                  <c:v>43.4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0B-422E-AE81-08311A3CEDD7}"/>
            </c:ext>
          </c:extLst>
        </c:ser>
        <c:gapWidth val="219"/>
        <c:overlap val="-27"/>
        <c:axId val="128315392"/>
        <c:axId val="128316928"/>
      </c:barChart>
      <c:catAx>
        <c:axId val="128315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316928"/>
        <c:crosses val="autoZero"/>
        <c:auto val="1"/>
        <c:lblAlgn val="ctr"/>
        <c:lblOffset val="100"/>
      </c:catAx>
      <c:valAx>
        <c:axId val="128316928"/>
        <c:scaling>
          <c:orientation val="minMax"/>
          <c:max val="8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31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ЕГЭ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9"/>
              <c:delete val="1"/>
            </c:dLbl>
            <c:dLbl>
              <c:idx val="17"/>
              <c:layout>
                <c:manualLayout>
                  <c:x val="-1.04714044907319E-2"/>
                  <c:y val="1.1263336633106663E-2"/>
                </c:manualLayout>
              </c:layout>
              <c:showVal val="1"/>
            </c:dLbl>
            <c:dLbl>
              <c:idx val="21"/>
              <c:layout>
                <c:manualLayout>
                  <c:x val="-1.0471404490731901E-3"/>
                  <c:y val="2.0274005939591982E-2"/>
                </c:manualLayout>
              </c:layout>
              <c:showVal val="1"/>
            </c:dLbl>
            <c:dLbl>
              <c:idx val="37"/>
              <c:delete val="1"/>
            </c:dLbl>
            <c:dLbl>
              <c:idx val="46"/>
              <c:delet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 Хандагайтинская СОШ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0B-422E-AE81-08311A3CED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ЕГЭ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-2.094280898146362E-3"/>
                  <c:y val="6.7580019798639923E-2"/>
                </c:manualLayout>
              </c:layout>
              <c:showVal val="1"/>
            </c:dLbl>
            <c:dLbl>
              <c:idx val="5"/>
              <c:layout>
                <c:manualLayout>
                  <c:x val="1.1518544939805113E-2"/>
                  <c:y val="4.95586811856693E-2"/>
                </c:manualLayout>
              </c:layout>
              <c:showVal val="1"/>
            </c:dLbl>
            <c:dLbl>
              <c:idx val="17"/>
              <c:delete val="1"/>
            </c:dLbl>
            <c:dLbl>
              <c:idx val="36"/>
              <c:layout>
                <c:manualLayout>
                  <c:x val="4.1885617962927621E-3"/>
                  <c:y val="4.5053346532426429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 Хандагайтинская СОШ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0B-422E-AE81-08311A3CED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ЕГЭ 2021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5.2357022453659516E-3"/>
                  <c:y val="4.5053346532426628E-3"/>
                </c:manualLayout>
              </c:layout>
              <c:showVal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6.2828426944391835E-3"/>
                  <c:y val="6.7580019798639509E-3"/>
                </c:manualLayout>
              </c:layout>
              <c:showVal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8.3772060445893911E-3"/>
                  <c:y val="4.5053346532426429E-3"/>
                </c:manualLayout>
              </c:layout>
              <c:showVal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6.2828426944391454E-3"/>
                  <c:y val="9.0106693064853274E-3"/>
                </c:manualLayout>
              </c:layout>
              <c:showVal val="1"/>
            </c:dLbl>
            <c:dLbl>
              <c:idx val="19"/>
              <c:layout>
                <c:manualLayout>
                  <c:x val="8.3771235925855208E-3"/>
                  <c:y val="0"/>
                </c:manualLayout>
              </c:layout>
              <c:showVal val="1"/>
            </c:dLbl>
            <c:dLbl>
              <c:idx val="20"/>
              <c:delet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 Хандагайтинская СОШ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0B-422E-AE81-08311A3CEDD7}"/>
            </c:ext>
          </c:extLst>
        </c:ser>
        <c:gapWidth val="153"/>
        <c:shape val="cylinder"/>
        <c:axId val="128465536"/>
        <c:axId val="128483712"/>
        <c:axId val="0"/>
      </c:bar3DChart>
      <c:catAx>
        <c:axId val="128465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483712"/>
        <c:crosses val="autoZero"/>
        <c:auto val="1"/>
        <c:lblAlgn val="ctr"/>
        <c:lblOffset val="100"/>
      </c:catAx>
      <c:valAx>
        <c:axId val="128483712"/>
        <c:scaling>
          <c:orientation val="minMax"/>
          <c:max val="8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465536"/>
        <c:crosses val="autoZero"/>
        <c:crossBetween val="between"/>
      </c:valAx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60" b="1" i="0" u="none" strike="noStrike" baseline="0" dirty="0" smtClean="0">
                <a:effectLst/>
              </a:rPr>
              <a:t>Сильно неуспевающие школы</a:t>
            </a:r>
            <a:endParaRPr lang="ru-RU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сильно неуспевающие школы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Овюрский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axId val="128983424"/>
        <c:axId val="128984960"/>
      </c:barChart>
      <c:catAx>
        <c:axId val="128983424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8984960"/>
        <c:crosses val="autoZero"/>
        <c:auto val="1"/>
        <c:lblAlgn val="ctr"/>
        <c:lblOffset val="100"/>
      </c:catAx>
      <c:valAx>
        <c:axId val="128984960"/>
        <c:scaling>
          <c:orientation val="minMax"/>
        </c:scaling>
        <c:axPos val="b"/>
        <c:majorGridlines/>
        <c:numFmt formatCode="General" sourceLinked="1"/>
        <c:tickLblPos val="nextTo"/>
        <c:crossAx val="128983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E7C5B-6C58-4BBD-A9B7-68F479A7268F}" type="doc">
      <dgm:prSet loTypeId="urn:microsoft.com/office/officeart/2005/8/layout/vList3#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0D9C86-ECD1-4B90-95FE-332690A208C2}">
      <dgm:prSet/>
      <dgm:spPr/>
      <dgm:t>
        <a:bodyPr/>
        <a:lstStyle/>
        <a:p>
          <a:pPr rtl="0"/>
          <a:r>
            <a:rPr lang="ru-RU" b="0" u="sng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ШНОР</a:t>
          </a:r>
          <a:r>
            <a:rPr lang="ru-RU" b="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- Школы с низкими образовательными результатами, общая аббревиатура для образовательных организаций, имеющих риски низких результатов.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F42F9-928A-4D7B-8563-9D14C44F416F}" type="parTrans" cxnId="{E0E667C7-FED3-4D3A-99F7-17054615741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F0587-B67A-4379-AD7C-A6895E229EC2}" type="sibTrans" cxnId="{E0E667C7-FED3-4D3A-99F7-17054615741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E5D0-B60C-48F9-A126-42D004FCCD55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Методика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выявления общеобразовательных организаций, имеющих низкие образовательные результаты обучающихся, на основе комплексного анализа данных об образовательных организациях, в том числе данных о качестве образования.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857BE-CBF1-46AE-8F17-B65DB750F1DC}" type="parTrans" cxnId="{67A2A896-7706-4CF3-A42A-A95D426FEA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394CD-EF67-4F19-A5CA-06AFCBB36DD8}" type="sibTrans" cxnId="{67A2A896-7706-4CF3-A42A-A95D426FEA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AC6AF-8B3A-43F2-81BE-78AECC966C0D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Методика отбора ШНОР на основе комплексного анализа данных о качестве для формирования групп рисковых школ, имеющих схожие характеристики в каждом регионе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491FF-5CC8-4FF5-B231-83C8756084E8}" type="parTrans" cxnId="{5A78D558-9333-43BF-A175-0659CDAB38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CA105-497C-4DC2-AC25-BF6D8E5C8C9A}" type="sibTrans" cxnId="{5A78D558-9333-43BF-A175-0659CDAB38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4DC2D-BE56-497F-A01D-9C6D5563570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«500+» федеральный проект адресной методической помощи общеобразовательным организациям, имеющим низкие образовательные результаты обучающихся.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83FBD-6644-4CC9-B71E-6A3D0B5CE381}" type="parTrans" cxnId="{1A85978F-BC36-4AEE-BABF-8DA9F7FF20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7D823-1CAF-4753-A342-695C5A09F579}" type="sibTrans" cxnId="{1A85978F-BC36-4AEE-BABF-8DA9F7FF20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8F108-1E08-402B-B801-F1A2E956F677}" type="pres">
      <dgm:prSet presAssocID="{47CE7C5B-6C58-4BBD-A9B7-68F479A7268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19C95-03C3-4CC8-9297-2BF37BF14392}" type="pres">
      <dgm:prSet presAssocID="{4B0D9C86-ECD1-4B90-95FE-332690A208C2}" presName="composite" presStyleCnt="0"/>
      <dgm:spPr/>
    </dgm:pt>
    <dgm:pt modelId="{31003CDF-534F-4419-A4F3-C3E9DD185EE2}" type="pres">
      <dgm:prSet presAssocID="{4B0D9C86-ECD1-4B90-95FE-332690A208C2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F671491-9274-4122-971E-DDD20C468BD7}" type="pres">
      <dgm:prSet presAssocID="{4B0D9C86-ECD1-4B90-95FE-332690A208C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F7D98-557C-46B3-B605-52C8FF9D9EB1}" type="pres">
      <dgm:prSet presAssocID="{D03F0587-B67A-4379-AD7C-A6895E229EC2}" presName="spacing" presStyleCnt="0"/>
      <dgm:spPr/>
    </dgm:pt>
    <dgm:pt modelId="{EC94A77F-D3C2-4E0B-8191-4FB3CE62F6E6}" type="pres">
      <dgm:prSet presAssocID="{7D44DC2D-BE56-497F-A01D-9C6D55635702}" presName="composite" presStyleCnt="0"/>
      <dgm:spPr/>
    </dgm:pt>
    <dgm:pt modelId="{AD815CFF-75FC-4A1B-91EE-A9A06084F493}" type="pres">
      <dgm:prSet presAssocID="{7D44DC2D-BE56-497F-A01D-9C6D55635702}" presName="imgShp" presStyleLbl="fgImgPlace1" presStyleIdx="1" presStyleCnt="4" custLinFactNeighborX="-2719" custLinFactNeighborY="694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FB18BE-989F-4595-A353-B1B9F1E4EB9C}" type="pres">
      <dgm:prSet presAssocID="{7D44DC2D-BE56-497F-A01D-9C6D5563570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01B5B-2121-4FB3-BE9A-594310B124B7}" type="pres">
      <dgm:prSet presAssocID="{58E7D823-1CAF-4753-A342-695C5A09F579}" presName="spacing" presStyleCnt="0"/>
      <dgm:spPr/>
    </dgm:pt>
    <dgm:pt modelId="{81DC2F31-40AF-4ED7-9CE2-AE72B20EE34B}" type="pres">
      <dgm:prSet presAssocID="{E95DE5D0-B60C-48F9-A126-42D004FCCD55}" presName="composite" presStyleCnt="0"/>
      <dgm:spPr/>
    </dgm:pt>
    <dgm:pt modelId="{7BECAC11-5964-40BD-9392-9C6D9F98894D}" type="pres">
      <dgm:prSet presAssocID="{E95DE5D0-B60C-48F9-A126-42D004FCCD55}" presName="imgShp" presStyleLbl="fgImgPlace1" presStyleIdx="2" presStyleCnt="4" custLinFactNeighborX="11495" custLinFactNeighborY="815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F5B2CF-9A34-4F61-8AA7-B24981F7FD0A}" type="pres">
      <dgm:prSet presAssocID="{E95DE5D0-B60C-48F9-A126-42D004FCCD5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2FBF9-6597-4B4B-802C-7F3499A0DB71}" type="pres">
      <dgm:prSet presAssocID="{7D3394CD-EF67-4F19-A5CA-06AFCBB36DD8}" presName="spacing" presStyleCnt="0"/>
      <dgm:spPr/>
    </dgm:pt>
    <dgm:pt modelId="{E5CDD850-7EB3-4FF2-BBB2-F2F8DBEFE598}" type="pres">
      <dgm:prSet presAssocID="{D6FAC6AF-8B3A-43F2-81BE-78AECC966C0D}" presName="composite" presStyleCnt="0"/>
      <dgm:spPr/>
    </dgm:pt>
    <dgm:pt modelId="{00DC56DD-9D92-4422-8697-40A49B76B9A4}" type="pres">
      <dgm:prSet presAssocID="{D6FAC6AF-8B3A-43F2-81BE-78AECC966C0D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0B366E8E-C479-4485-A8CE-210383C93422}" type="pres">
      <dgm:prSet presAssocID="{D6FAC6AF-8B3A-43F2-81BE-78AECC966C0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7FA07-6629-4344-AF72-4ABE5643FF29}" type="presOf" srcId="{D6FAC6AF-8B3A-43F2-81BE-78AECC966C0D}" destId="{0B366E8E-C479-4485-A8CE-210383C93422}" srcOrd="0" destOrd="0" presId="urn:microsoft.com/office/officeart/2005/8/layout/vList3#1"/>
    <dgm:cxn modelId="{E0E667C7-FED3-4D3A-99F7-17054615741B}" srcId="{47CE7C5B-6C58-4BBD-A9B7-68F479A7268F}" destId="{4B0D9C86-ECD1-4B90-95FE-332690A208C2}" srcOrd="0" destOrd="0" parTransId="{444F42F9-928A-4D7B-8563-9D14C44F416F}" sibTransId="{D03F0587-B67A-4379-AD7C-A6895E229EC2}"/>
    <dgm:cxn modelId="{DEE109C7-63FF-4E7B-8996-C01F44825262}" type="presOf" srcId="{47CE7C5B-6C58-4BBD-A9B7-68F479A7268F}" destId="{7A48F108-1E08-402B-B801-F1A2E956F677}" srcOrd="0" destOrd="0" presId="urn:microsoft.com/office/officeart/2005/8/layout/vList3#1"/>
    <dgm:cxn modelId="{1A85978F-BC36-4AEE-BABF-8DA9F7FF2046}" srcId="{47CE7C5B-6C58-4BBD-A9B7-68F479A7268F}" destId="{7D44DC2D-BE56-497F-A01D-9C6D55635702}" srcOrd="1" destOrd="0" parTransId="{A8583FBD-6644-4CC9-B71E-6A3D0B5CE381}" sibTransId="{58E7D823-1CAF-4753-A342-695C5A09F579}"/>
    <dgm:cxn modelId="{5A78D558-9333-43BF-A175-0659CDAB3844}" srcId="{47CE7C5B-6C58-4BBD-A9B7-68F479A7268F}" destId="{D6FAC6AF-8B3A-43F2-81BE-78AECC966C0D}" srcOrd="3" destOrd="0" parTransId="{466491FF-5CC8-4FF5-B231-83C8756084E8}" sibTransId="{3BECA105-497C-4DC2-AC25-BF6D8E5C8C9A}"/>
    <dgm:cxn modelId="{48D9E91E-8BFD-423E-9916-05690AC4DF02}" type="presOf" srcId="{7D44DC2D-BE56-497F-A01D-9C6D55635702}" destId="{A9FB18BE-989F-4595-A353-B1B9F1E4EB9C}" srcOrd="0" destOrd="0" presId="urn:microsoft.com/office/officeart/2005/8/layout/vList3#1"/>
    <dgm:cxn modelId="{BAA3913A-6F30-4945-8D2E-D7230EA8F274}" type="presOf" srcId="{4B0D9C86-ECD1-4B90-95FE-332690A208C2}" destId="{0F671491-9274-4122-971E-DDD20C468BD7}" srcOrd="0" destOrd="0" presId="urn:microsoft.com/office/officeart/2005/8/layout/vList3#1"/>
    <dgm:cxn modelId="{5C51CA31-9E0A-4048-BB0D-4269EE3D9E98}" type="presOf" srcId="{E95DE5D0-B60C-48F9-A126-42D004FCCD55}" destId="{BBF5B2CF-9A34-4F61-8AA7-B24981F7FD0A}" srcOrd="0" destOrd="0" presId="urn:microsoft.com/office/officeart/2005/8/layout/vList3#1"/>
    <dgm:cxn modelId="{67A2A896-7706-4CF3-A42A-A95D426FEA1C}" srcId="{47CE7C5B-6C58-4BBD-A9B7-68F479A7268F}" destId="{E95DE5D0-B60C-48F9-A126-42D004FCCD55}" srcOrd="2" destOrd="0" parTransId="{3A6857BE-CBF1-46AE-8F17-B65DB750F1DC}" sibTransId="{7D3394CD-EF67-4F19-A5CA-06AFCBB36DD8}"/>
    <dgm:cxn modelId="{3F441643-9B43-405F-8D27-B606E73BAACA}" type="presParOf" srcId="{7A48F108-1E08-402B-B801-F1A2E956F677}" destId="{F4219C95-03C3-4CC8-9297-2BF37BF14392}" srcOrd="0" destOrd="0" presId="urn:microsoft.com/office/officeart/2005/8/layout/vList3#1"/>
    <dgm:cxn modelId="{4E869319-B187-46C5-B7E7-F98DF7BBAB59}" type="presParOf" srcId="{F4219C95-03C3-4CC8-9297-2BF37BF14392}" destId="{31003CDF-534F-4419-A4F3-C3E9DD185EE2}" srcOrd="0" destOrd="0" presId="urn:microsoft.com/office/officeart/2005/8/layout/vList3#1"/>
    <dgm:cxn modelId="{0C5B695E-BCA9-46E2-9386-87E94EA36E14}" type="presParOf" srcId="{F4219C95-03C3-4CC8-9297-2BF37BF14392}" destId="{0F671491-9274-4122-971E-DDD20C468BD7}" srcOrd="1" destOrd="0" presId="urn:microsoft.com/office/officeart/2005/8/layout/vList3#1"/>
    <dgm:cxn modelId="{112B0A2B-B29A-4C53-90CD-E4686191C522}" type="presParOf" srcId="{7A48F108-1E08-402B-B801-F1A2E956F677}" destId="{DC6F7D98-557C-46B3-B605-52C8FF9D9EB1}" srcOrd="1" destOrd="0" presId="urn:microsoft.com/office/officeart/2005/8/layout/vList3#1"/>
    <dgm:cxn modelId="{5D33C12C-6EE0-47FC-817F-797533D94A91}" type="presParOf" srcId="{7A48F108-1E08-402B-B801-F1A2E956F677}" destId="{EC94A77F-D3C2-4E0B-8191-4FB3CE62F6E6}" srcOrd="2" destOrd="0" presId="urn:microsoft.com/office/officeart/2005/8/layout/vList3#1"/>
    <dgm:cxn modelId="{CBD67FB0-FC59-4684-AB50-9AF13F723EE0}" type="presParOf" srcId="{EC94A77F-D3C2-4E0B-8191-4FB3CE62F6E6}" destId="{AD815CFF-75FC-4A1B-91EE-A9A06084F493}" srcOrd="0" destOrd="0" presId="urn:microsoft.com/office/officeart/2005/8/layout/vList3#1"/>
    <dgm:cxn modelId="{FF6D6CC9-0222-432B-8C9A-A8E1C58B6BAE}" type="presParOf" srcId="{EC94A77F-D3C2-4E0B-8191-4FB3CE62F6E6}" destId="{A9FB18BE-989F-4595-A353-B1B9F1E4EB9C}" srcOrd="1" destOrd="0" presId="urn:microsoft.com/office/officeart/2005/8/layout/vList3#1"/>
    <dgm:cxn modelId="{24B7F3EB-679A-4581-AAEC-440647CE4152}" type="presParOf" srcId="{7A48F108-1E08-402B-B801-F1A2E956F677}" destId="{6EB01B5B-2121-4FB3-BE9A-594310B124B7}" srcOrd="3" destOrd="0" presId="urn:microsoft.com/office/officeart/2005/8/layout/vList3#1"/>
    <dgm:cxn modelId="{5AC2B7E9-B6D3-4C48-A51B-7189F991CFE8}" type="presParOf" srcId="{7A48F108-1E08-402B-B801-F1A2E956F677}" destId="{81DC2F31-40AF-4ED7-9CE2-AE72B20EE34B}" srcOrd="4" destOrd="0" presId="urn:microsoft.com/office/officeart/2005/8/layout/vList3#1"/>
    <dgm:cxn modelId="{6C051625-7794-47CB-B75F-E13334A37FFD}" type="presParOf" srcId="{81DC2F31-40AF-4ED7-9CE2-AE72B20EE34B}" destId="{7BECAC11-5964-40BD-9392-9C6D9F98894D}" srcOrd="0" destOrd="0" presId="urn:microsoft.com/office/officeart/2005/8/layout/vList3#1"/>
    <dgm:cxn modelId="{561449CB-61CC-4432-97EC-622DF8774385}" type="presParOf" srcId="{81DC2F31-40AF-4ED7-9CE2-AE72B20EE34B}" destId="{BBF5B2CF-9A34-4F61-8AA7-B24981F7FD0A}" srcOrd="1" destOrd="0" presId="urn:microsoft.com/office/officeart/2005/8/layout/vList3#1"/>
    <dgm:cxn modelId="{FD7A2301-B7AD-4904-BDE3-E64998A1CCB2}" type="presParOf" srcId="{7A48F108-1E08-402B-B801-F1A2E956F677}" destId="{BEF2FBF9-6597-4B4B-802C-7F3499A0DB71}" srcOrd="5" destOrd="0" presId="urn:microsoft.com/office/officeart/2005/8/layout/vList3#1"/>
    <dgm:cxn modelId="{88E375F1-BDBE-4C87-97FE-66851436522F}" type="presParOf" srcId="{7A48F108-1E08-402B-B801-F1A2E956F677}" destId="{E5CDD850-7EB3-4FF2-BBB2-F2F8DBEFE598}" srcOrd="6" destOrd="0" presId="urn:microsoft.com/office/officeart/2005/8/layout/vList3#1"/>
    <dgm:cxn modelId="{63AE9D7E-D3C8-4BA2-A40A-AF1363BB8793}" type="presParOf" srcId="{E5CDD850-7EB3-4FF2-BBB2-F2F8DBEFE598}" destId="{00DC56DD-9D92-4422-8697-40A49B76B9A4}" srcOrd="0" destOrd="0" presId="urn:microsoft.com/office/officeart/2005/8/layout/vList3#1"/>
    <dgm:cxn modelId="{A402DE9A-CE27-4F05-8525-6FFCF5A2718B}" type="presParOf" srcId="{E5CDD850-7EB3-4FF2-BBB2-F2F8DBEFE598}" destId="{0B366E8E-C479-4485-A8CE-210383C9342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6DE58-D389-4D11-A959-CAF774D21BF0}" type="doc">
      <dgm:prSet loTypeId="urn:microsoft.com/office/officeart/2005/8/layout/process4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29DA5DB-4D69-4E34-A776-8C5B3EE9128C}">
      <dgm:prSet custT="1"/>
      <dgm:spPr/>
      <dgm:t>
        <a:bodyPr/>
        <a:lstStyle/>
        <a:p>
          <a:pPr rtl="0"/>
          <a:r>
            <a: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начального исходного списка рисковых школ </a:t>
          </a:r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посредством использования данных </a:t>
          </a:r>
          <a:r>
            <a: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</a:t>
          </a:r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едеральных мониторинговых процедур</a:t>
          </a:r>
          <a:endParaRPr lang="ru-RU" sz="12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587DD-EC59-41B5-8E9C-DA65C589A933}" type="parTrans" cxnId="{BDDE1A99-E938-4E6D-B947-FE90842DC34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0D6A8-21D8-48F7-A300-82D680A3F81F}" type="sibTrans" cxnId="{BDDE1A99-E938-4E6D-B947-FE90842DC34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7FA36-5B92-4C75-ACF4-327E1CBF9CAD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комплексного анализа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данных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целью группировки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рисковых школ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схожими показателями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BE183-604E-46F6-B5A5-955E1D48C02F}" type="parTrans" cxnId="{B4197D9B-B7BC-4C26-9A69-0FBA4B2A9C8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7721A-C512-4965-B707-1C9C6629333B}" type="sibTrans" cxnId="{B4197D9B-B7BC-4C26-9A69-0FBA4B2A9C8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8FC0E-C57D-41C5-B6DA-17204E5D7169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отбор школ для участия в проекте 500+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выполняется с участием ОИВ региона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12201-ED35-4DF5-9C23-03204006D2A6}" type="parTrans" cxnId="{542DF0E0-7DC4-4734-85E9-2627F9E1798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9DCFB-1D15-40BD-87EA-A8252AEF33DA}" type="sibTrans" cxnId="{542DF0E0-7DC4-4734-85E9-2627F9E1798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F2092-7BD7-437B-8D5E-B1E1CFDA40CA}" type="pres">
      <dgm:prSet presAssocID="{2976DE58-D389-4D11-A959-CAF774D21B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3B9244-5E84-4197-B7B0-AF526CF77D11}" type="pres">
      <dgm:prSet presAssocID="{8168FC0E-C57D-41C5-B6DA-17204E5D7169}" presName="boxAndChildren" presStyleCnt="0"/>
      <dgm:spPr/>
    </dgm:pt>
    <dgm:pt modelId="{CB310097-657E-46DB-87DA-018349C8DF1C}" type="pres">
      <dgm:prSet presAssocID="{8168FC0E-C57D-41C5-B6DA-17204E5D7169}" presName="parentTextBox" presStyleLbl="node1" presStyleIdx="0" presStyleCnt="3" custLinFactNeighborX="-558" custLinFactNeighborY="1990"/>
      <dgm:spPr/>
      <dgm:t>
        <a:bodyPr/>
        <a:lstStyle/>
        <a:p>
          <a:endParaRPr lang="ru-RU"/>
        </a:p>
      </dgm:t>
    </dgm:pt>
    <dgm:pt modelId="{FFD8716C-4FA7-414F-9F91-88B6A7183DF1}" type="pres">
      <dgm:prSet presAssocID="{E577721A-C512-4965-B707-1C9C6629333B}" presName="sp" presStyleCnt="0"/>
      <dgm:spPr/>
    </dgm:pt>
    <dgm:pt modelId="{213B2AA9-131A-40BB-BE03-307FC37067B7}" type="pres">
      <dgm:prSet presAssocID="{E387FA36-5B92-4C75-ACF4-327E1CBF9CAD}" presName="arrowAndChildren" presStyleCnt="0"/>
      <dgm:spPr/>
    </dgm:pt>
    <dgm:pt modelId="{F52FAF44-ABAB-4D9E-A8AB-DE8F5DC93249}" type="pres">
      <dgm:prSet presAssocID="{E387FA36-5B92-4C75-ACF4-327E1CBF9CA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3F7E5E97-8A18-4885-818D-DC736E84DF52}" type="pres">
      <dgm:prSet presAssocID="{B210D6A8-21D8-48F7-A300-82D680A3F81F}" presName="sp" presStyleCnt="0"/>
      <dgm:spPr/>
    </dgm:pt>
    <dgm:pt modelId="{3E04676F-3ED7-467E-9C95-F19F96B08B5B}" type="pres">
      <dgm:prSet presAssocID="{729DA5DB-4D69-4E34-A776-8C5B3EE9128C}" presName="arrowAndChildren" presStyleCnt="0"/>
      <dgm:spPr/>
    </dgm:pt>
    <dgm:pt modelId="{172695E7-E620-41BC-B7E3-B681379C3015}" type="pres">
      <dgm:prSet presAssocID="{729DA5DB-4D69-4E34-A776-8C5B3EE9128C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765D503-827B-4F67-8351-76F2B666B26E}" type="presOf" srcId="{E387FA36-5B92-4C75-ACF4-327E1CBF9CAD}" destId="{F52FAF44-ABAB-4D9E-A8AB-DE8F5DC93249}" srcOrd="0" destOrd="0" presId="urn:microsoft.com/office/officeart/2005/8/layout/process4"/>
    <dgm:cxn modelId="{6986B91D-7B01-4208-8448-A9306116D670}" type="presOf" srcId="{729DA5DB-4D69-4E34-A776-8C5B3EE9128C}" destId="{172695E7-E620-41BC-B7E3-B681379C3015}" srcOrd="0" destOrd="0" presId="urn:microsoft.com/office/officeart/2005/8/layout/process4"/>
    <dgm:cxn modelId="{B4197D9B-B7BC-4C26-9A69-0FBA4B2A9C8B}" srcId="{2976DE58-D389-4D11-A959-CAF774D21BF0}" destId="{E387FA36-5B92-4C75-ACF4-327E1CBF9CAD}" srcOrd="1" destOrd="0" parTransId="{5B3BE183-604E-46F6-B5A5-955E1D48C02F}" sibTransId="{E577721A-C512-4965-B707-1C9C6629333B}"/>
    <dgm:cxn modelId="{4B6FD8F3-2D1A-4BA5-A566-181B24D87AF3}" type="presOf" srcId="{8168FC0E-C57D-41C5-B6DA-17204E5D7169}" destId="{CB310097-657E-46DB-87DA-018349C8DF1C}" srcOrd="0" destOrd="0" presId="urn:microsoft.com/office/officeart/2005/8/layout/process4"/>
    <dgm:cxn modelId="{542DF0E0-7DC4-4734-85E9-2627F9E17983}" srcId="{2976DE58-D389-4D11-A959-CAF774D21BF0}" destId="{8168FC0E-C57D-41C5-B6DA-17204E5D7169}" srcOrd="2" destOrd="0" parTransId="{9D812201-ED35-4DF5-9C23-03204006D2A6}" sibTransId="{4979DCFB-1D15-40BD-87EA-A8252AEF33DA}"/>
    <dgm:cxn modelId="{4B7422F8-BD82-4F62-9DED-ACD3392E947F}" type="presOf" srcId="{2976DE58-D389-4D11-A959-CAF774D21BF0}" destId="{E0FF2092-7BD7-437B-8D5E-B1E1CFDA40CA}" srcOrd="0" destOrd="0" presId="urn:microsoft.com/office/officeart/2005/8/layout/process4"/>
    <dgm:cxn modelId="{BDDE1A99-E938-4E6D-B947-FE90842DC343}" srcId="{2976DE58-D389-4D11-A959-CAF774D21BF0}" destId="{729DA5DB-4D69-4E34-A776-8C5B3EE9128C}" srcOrd="0" destOrd="0" parTransId="{666587DD-EC59-41B5-8E9C-DA65C589A933}" sibTransId="{B210D6A8-21D8-48F7-A300-82D680A3F81F}"/>
    <dgm:cxn modelId="{8D1C2800-5E67-4B28-9AFC-1CFD0FC46DB5}" type="presParOf" srcId="{E0FF2092-7BD7-437B-8D5E-B1E1CFDA40CA}" destId="{423B9244-5E84-4197-B7B0-AF526CF77D11}" srcOrd="0" destOrd="0" presId="urn:microsoft.com/office/officeart/2005/8/layout/process4"/>
    <dgm:cxn modelId="{BFF1405F-6831-4276-8290-3FCA68645211}" type="presParOf" srcId="{423B9244-5E84-4197-B7B0-AF526CF77D11}" destId="{CB310097-657E-46DB-87DA-018349C8DF1C}" srcOrd="0" destOrd="0" presId="urn:microsoft.com/office/officeart/2005/8/layout/process4"/>
    <dgm:cxn modelId="{0D8C2473-7381-422C-A68F-FB1E7B8D9835}" type="presParOf" srcId="{E0FF2092-7BD7-437B-8D5E-B1E1CFDA40CA}" destId="{FFD8716C-4FA7-414F-9F91-88B6A7183DF1}" srcOrd="1" destOrd="0" presId="urn:microsoft.com/office/officeart/2005/8/layout/process4"/>
    <dgm:cxn modelId="{C044BD5C-67C0-4174-A876-1FC68CBD81A2}" type="presParOf" srcId="{E0FF2092-7BD7-437B-8D5E-B1E1CFDA40CA}" destId="{213B2AA9-131A-40BB-BE03-307FC37067B7}" srcOrd="2" destOrd="0" presId="urn:microsoft.com/office/officeart/2005/8/layout/process4"/>
    <dgm:cxn modelId="{6B889688-70D9-46AB-A974-155E41D057F8}" type="presParOf" srcId="{213B2AA9-131A-40BB-BE03-307FC37067B7}" destId="{F52FAF44-ABAB-4D9E-A8AB-DE8F5DC93249}" srcOrd="0" destOrd="0" presId="urn:microsoft.com/office/officeart/2005/8/layout/process4"/>
    <dgm:cxn modelId="{03319975-854C-422D-B6EF-FC8A09DE579F}" type="presParOf" srcId="{E0FF2092-7BD7-437B-8D5E-B1E1CFDA40CA}" destId="{3F7E5E97-8A18-4885-818D-DC736E84DF52}" srcOrd="3" destOrd="0" presId="urn:microsoft.com/office/officeart/2005/8/layout/process4"/>
    <dgm:cxn modelId="{7A3EC2B8-EFD2-405A-A81A-00E7E6019F6A}" type="presParOf" srcId="{E0FF2092-7BD7-437B-8D5E-B1E1CFDA40CA}" destId="{3E04676F-3ED7-467E-9C95-F19F96B08B5B}" srcOrd="4" destOrd="0" presId="urn:microsoft.com/office/officeart/2005/8/layout/process4"/>
    <dgm:cxn modelId="{5D568794-D053-44FB-B1AA-F1C012D459AF}" type="presParOf" srcId="{3E04676F-3ED7-467E-9C95-F19F96B08B5B}" destId="{172695E7-E620-41BC-B7E3-B681379C30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671491-9274-4122-971E-DDD20C468BD7}">
      <dsp:nvSpPr>
        <dsp:cNvPr id="0" name=""/>
        <dsp:cNvSpPr/>
      </dsp:nvSpPr>
      <dsp:spPr>
        <a:xfrm rot="10800000">
          <a:off x="2504681" y="1859"/>
          <a:ext cx="8893111" cy="105874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878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u="sng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ШНОР</a:t>
          </a:r>
          <a:r>
            <a:rPr lang="ru-RU" sz="1700" b="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- Школы с низкими образовательными результатами, общая аббревиатура для образовательных организаций, имеющих риски низких результатов.</a:t>
          </a:r>
          <a:endParaRPr lang="ru-RU" sz="17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04681" y="1859"/>
        <a:ext cx="8893111" cy="1058747"/>
      </dsp:txXfrm>
    </dsp:sp>
    <dsp:sp modelId="{31003CDF-534F-4419-A4F3-C3E9DD185EE2}">
      <dsp:nvSpPr>
        <dsp:cNvPr id="0" name=""/>
        <dsp:cNvSpPr/>
      </dsp:nvSpPr>
      <dsp:spPr>
        <a:xfrm>
          <a:off x="1975307" y="1859"/>
          <a:ext cx="1058747" cy="10587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FB18BE-989F-4595-A353-B1B9F1E4EB9C}">
      <dsp:nvSpPr>
        <dsp:cNvPr id="0" name=""/>
        <dsp:cNvSpPr/>
      </dsp:nvSpPr>
      <dsp:spPr>
        <a:xfrm rot="10800000">
          <a:off x="2504681" y="1364989"/>
          <a:ext cx="8893111" cy="1058747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878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«500+» федеральный проект адресной методической помощи общеобразовательным организациям, имеющим низкие образовательные результаты обучающихся. </a:t>
          </a:r>
          <a:endParaRPr lang="ru-RU" sz="17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04681" y="1364989"/>
        <a:ext cx="8893111" cy="1058747"/>
      </dsp:txXfrm>
    </dsp:sp>
    <dsp:sp modelId="{AD815CFF-75FC-4A1B-91EE-A9A06084F493}">
      <dsp:nvSpPr>
        <dsp:cNvPr id="0" name=""/>
        <dsp:cNvSpPr/>
      </dsp:nvSpPr>
      <dsp:spPr>
        <a:xfrm>
          <a:off x="1946520" y="1438529"/>
          <a:ext cx="1058747" cy="10587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BF5B2CF-9A34-4F61-8AA7-B24981F7FD0A}">
      <dsp:nvSpPr>
        <dsp:cNvPr id="0" name=""/>
        <dsp:cNvSpPr/>
      </dsp:nvSpPr>
      <dsp:spPr>
        <a:xfrm rot="10800000">
          <a:off x="2504681" y="2728118"/>
          <a:ext cx="8893111" cy="1058747"/>
        </a:xfrm>
        <a:prstGeom prst="homePlate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878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Методика 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выявления общеобразовательных организаций, имеющих низкие образовательные результаты обучающихся, на основе комплексного анализа данных об образовательных организациях, в том числе данных о качестве образования.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04681" y="2728118"/>
        <a:ext cx="8893111" cy="1058747"/>
      </dsp:txXfrm>
    </dsp:sp>
    <dsp:sp modelId="{7BECAC11-5964-40BD-9392-9C6D9F98894D}">
      <dsp:nvSpPr>
        <dsp:cNvPr id="0" name=""/>
        <dsp:cNvSpPr/>
      </dsp:nvSpPr>
      <dsp:spPr>
        <a:xfrm>
          <a:off x="2097010" y="2814438"/>
          <a:ext cx="1058747" cy="105874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366E8E-C479-4485-A8CE-210383C93422}">
      <dsp:nvSpPr>
        <dsp:cNvPr id="0" name=""/>
        <dsp:cNvSpPr/>
      </dsp:nvSpPr>
      <dsp:spPr>
        <a:xfrm rot="10800000">
          <a:off x="2504681" y="4091247"/>
          <a:ext cx="8893111" cy="1058747"/>
        </a:xfrm>
        <a:prstGeom prst="homePlate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878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Методика отбора ШНОР на основе комплексного анализа данных о качестве для формирования групп рисковых школ, имеющих схожие характеристики в каждом регионе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04681" y="4091247"/>
        <a:ext cx="8893111" cy="1058747"/>
      </dsp:txXfrm>
    </dsp:sp>
    <dsp:sp modelId="{00DC56DD-9D92-4422-8697-40A49B76B9A4}">
      <dsp:nvSpPr>
        <dsp:cNvPr id="0" name=""/>
        <dsp:cNvSpPr/>
      </dsp:nvSpPr>
      <dsp:spPr>
        <a:xfrm>
          <a:off x="1975307" y="4091247"/>
          <a:ext cx="1058747" cy="105874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310097-657E-46DB-87DA-018349C8DF1C}">
      <dsp:nvSpPr>
        <dsp:cNvPr id="0" name=""/>
        <dsp:cNvSpPr/>
      </dsp:nvSpPr>
      <dsp:spPr>
        <a:xfrm>
          <a:off x="0" y="1320884"/>
          <a:ext cx="10203563" cy="4334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отбор школ для участия в проекте 500+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выполняется с участием ОИВ региона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20884"/>
        <a:ext cx="10203563" cy="433441"/>
      </dsp:txXfrm>
    </dsp:sp>
    <dsp:sp modelId="{F52FAF44-ABAB-4D9E-A8AB-DE8F5DC93249}">
      <dsp:nvSpPr>
        <dsp:cNvPr id="0" name=""/>
        <dsp:cNvSpPr/>
      </dsp:nvSpPr>
      <dsp:spPr>
        <a:xfrm rot="10800000">
          <a:off x="0" y="660442"/>
          <a:ext cx="10203563" cy="666633"/>
        </a:xfrm>
        <a:prstGeom prst="upArrowCallou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комплексного анализа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данных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целью группировки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рисковых школ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схожими показателями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660442"/>
        <a:ext cx="10203563" cy="666633"/>
      </dsp:txXfrm>
    </dsp:sp>
    <dsp:sp modelId="{172695E7-E620-41BC-B7E3-B681379C3015}">
      <dsp:nvSpPr>
        <dsp:cNvPr id="0" name=""/>
        <dsp:cNvSpPr/>
      </dsp:nvSpPr>
      <dsp:spPr>
        <a:xfrm rot="10800000">
          <a:off x="0" y="310"/>
          <a:ext cx="10203563" cy="666633"/>
        </a:xfrm>
        <a:prstGeom prst="upArrowCallou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начального исходного списка рисковых школ </a:t>
          </a: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посредством использования данных </a:t>
          </a:r>
          <a:r>
            <a:rPr lang="ru-RU" sz="12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</a:t>
          </a: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едеральных мониторинговых процедур</a:t>
          </a:r>
          <a:endParaRPr lang="ru-RU" sz="12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10"/>
        <a:ext cx="10203563" cy="666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1D2A-01C8-42F0-ACEB-40C725B688B5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584A-4191-4661-B947-11BC279A7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7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EA04-B34F-4394-92A4-070CA73B621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09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035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1018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267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689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085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479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345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265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396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163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974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635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676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820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42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072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259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397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703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137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451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956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227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623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106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782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278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754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1258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402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6770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773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651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4A0A-961E-4413-91EA-26286F682C8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0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50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4A0A-961E-4413-91EA-26286F682C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A8A2-73C4-4C20-9238-4FAD66CB1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0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fioco.ru/%D0%BD%D0%B0%D1%83%D1%87%D0%BD%D0%BE-%D0%BC%D0%B5%D1%82%D0%BE%D0%B4%D0%B8%D1%87%D0%B5%D1%81%D0%BA%D0%B8%D0%B5-%D0%BC%D0%B0%D1%82%D0%B5%D1%80%D0%B8%D0%B0%D0%BB%D1%8B" TargetMode="External"/><Relationship Id="rId7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342" y="1760633"/>
            <a:ext cx="10877550" cy="276078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методике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выявления школ с низкими образовательными результатами на основе комплексного анализа данных об образовательных организациях, в том числе данных о качестве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образования, и результатах школ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Овюрского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кожууна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2022 году</a:t>
            </a:r>
            <a:endParaRPr lang="ru-RU" sz="3200" dirty="0">
              <a:solidFill>
                <a:schemeClr val="accent5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22630"/>
            <a:ext cx="10477500" cy="1406769"/>
          </a:xfrm>
        </p:spPr>
        <p:txBody>
          <a:bodyPr>
            <a:normAutofit/>
          </a:bodyPr>
          <a:lstStyle/>
          <a:p>
            <a:pPr algn="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32000"/>
                <a:lumOff val="6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0508769"/>
              </p:ext>
            </p:extLst>
          </p:nvPr>
        </p:nvGraphicFramePr>
        <p:xfrm>
          <a:off x="77638" y="1212307"/>
          <a:ext cx="11945389" cy="561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820713" y="83992"/>
            <a:ext cx="9243646" cy="7427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оценочных процедур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ОГЭ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русскому 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языку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42766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20713" y="83992"/>
            <a:ext cx="9243646" cy="7427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оценочных процедур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ЕГЭ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русскому 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языку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097733260"/>
              </p:ext>
            </p:extLst>
          </p:nvPr>
        </p:nvGraphicFramePr>
        <p:xfrm>
          <a:off x="146649" y="1004337"/>
          <a:ext cx="11921706" cy="57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7572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87388" y="83992"/>
            <a:ext cx="9243646" cy="7427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оценочных процедур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математике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5089318"/>
              </p:ext>
            </p:extLst>
          </p:nvPr>
        </p:nvGraphicFramePr>
        <p:xfrm>
          <a:off x="77637" y="1414732"/>
          <a:ext cx="12292641" cy="578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80044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6340799"/>
              </p:ext>
            </p:extLst>
          </p:nvPr>
        </p:nvGraphicFramePr>
        <p:xfrm>
          <a:off x="1935479" y="1524000"/>
          <a:ext cx="7924801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887388" y="83992"/>
            <a:ext cx="9243646" cy="7427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оценочных процедур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ОГЭ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математике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819199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6249777"/>
              </p:ext>
            </p:extLst>
          </p:nvPr>
        </p:nvGraphicFramePr>
        <p:xfrm>
          <a:off x="1432559" y="1055369"/>
          <a:ext cx="8516389" cy="452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887388" y="83992"/>
            <a:ext cx="9243646" cy="7427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оценочных процедур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ЕГЭ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математике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47671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945" y="205491"/>
            <a:ext cx="8302564" cy="50970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анализ данных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49605760"/>
              </p:ext>
            </p:extLst>
          </p:nvPr>
        </p:nvGraphicFramePr>
        <p:xfrm>
          <a:off x="85727" y="1294598"/>
          <a:ext cx="4772024" cy="53875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20487">
                  <a:extLst>
                    <a:ext uri="{9D8B030D-6E8A-4147-A177-3AD203B41FA5}">
                      <a16:colId xmlns="" xmlns:a16="http://schemas.microsoft.com/office/drawing/2014/main" val="3592214545"/>
                    </a:ext>
                  </a:extLst>
                </a:gridCol>
                <a:gridCol w="783475">
                  <a:extLst>
                    <a:ext uri="{9D8B030D-6E8A-4147-A177-3AD203B41FA5}">
                      <a16:colId xmlns="" xmlns:a16="http://schemas.microsoft.com/office/drawing/2014/main" val="4086519382"/>
                    </a:ext>
                  </a:extLst>
                </a:gridCol>
                <a:gridCol w="784587">
                  <a:extLst>
                    <a:ext uri="{9D8B030D-6E8A-4147-A177-3AD203B41FA5}">
                      <a16:colId xmlns="" xmlns:a16="http://schemas.microsoft.com/office/drawing/2014/main" val="525684504"/>
                    </a:ext>
                  </a:extLst>
                </a:gridCol>
                <a:gridCol w="783475">
                  <a:extLst>
                    <a:ext uri="{9D8B030D-6E8A-4147-A177-3AD203B41FA5}">
                      <a16:colId xmlns="" xmlns:a16="http://schemas.microsoft.com/office/drawing/2014/main" val="2082276837"/>
                    </a:ext>
                  </a:extLst>
                </a:gridCol>
              </a:tblGrid>
              <a:tr h="429886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Оценочные процедуры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381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Кластер 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381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Кластер 2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381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Кластер 3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2989823937"/>
                  </a:ext>
                </a:extLst>
              </a:tr>
              <a:tr h="429886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ВПР, 4 класс, русский язык, 2019 г.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1545439718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ОГЭ, русский язык, 2019 г.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2672925216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ЕГЭ, русский язык, 2019 г.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466579519"/>
                  </a:ext>
                </a:extLst>
              </a:tr>
              <a:tr h="429886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ВПР, 4 класс, русский язык, 2018 г.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934827850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ОГЭ, русский язык, 2018 г.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1003089126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ЕГЭ, русский язык, 2018 г.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2678484930"/>
                  </a:ext>
                </a:extLst>
              </a:tr>
              <a:tr h="429886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ВПР, 4 класс, математика, 2019 г.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2101263515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ОГЭ, математика, 2019 г.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3569562430"/>
                  </a:ext>
                </a:extLst>
              </a:tr>
              <a:tr h="429886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ЕГЭ, математика (профильная), 2019 г.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3656475469"/>
                  </a:ext>
                </a:extLst>
              </a:tr>
              <a:tr h="429886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ВПР, 4 класс, математика, 2018 г.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3795207748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ОГЭ, математика, 2018 г.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268123089"/>
                  </a:ext>
                </a:extLst>
              </a:tr>
              <a:tr h="429886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ЕГЭ, математика (профильная), 2018 г.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08" marR="65208" marT="4226" marB="0" anchor="ctr"/>
                </a:tc>
                <a:extLst>
                  <a:ext uri="{0D108BD9-81ED-4DB2-BD59-A6C34878D82A}">
                    <a16:rowId xmlns="" xmlns:a16="http://schemas.microsoft.com/office/drawing/2014/main" val="351195302"/>
                  </a:ext>
                </a:extLst>
              </a:tr>
            </a:tbl>
          </a:graphicData>
        </a:graphic>
      </p:graphicFrame>
      <p:pic>
        <p:nvPicPr>
          <p:cNvPr id="7" name="Picture 1259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5375" y="1206979"/>
            <a:ext cx="7069748" cy="550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7441" y="958795"/>
            <a:ext cx="5144217" cy="3019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Кластеризация регионов по результатам оценочных процедур: ВПР, ОГЭ, ЕГЭ 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7260" y="957182"/>
            <a:ext cx="5144217" cy="3019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региональных механизмов управления по работе со ШНОР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133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828239701"/>
              </p:ext>
            </p:extLst>
          </p:nvPr>
        </p:nvGraphicFramePr>
        <p:xfrm>
          <a:off x="2270760" y="1474254"/>
          <a:ext cx="8370498" cy="335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54679" y="209849"/>
            <a:ext cx="9102306" cy="46301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степени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неосвоения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программ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899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471" y="184788"/>
            <a:ext cx="8663354" cy="70753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тбор школ для участия в проекте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6" r="586" b="3596"/>
          <a:stretch/>
        </p:blipFill>
        <p:spPr bwMode="auto">
          <a:xfrm>
            <a:off x="714516" y="1199088"/>
            <a:ext cx="7051464" cy="2441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925" t="25086" r="28320" b="42132"/>
          <a:stretch/>
        </p:blipFill>
        <p:spPr bwMode="auto">
          <a:xfrm>
            <a:off x="3648974" y="3907766"/>
            <a:ext cx="7608497" cy="2700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372197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760104393"/>
              </p:ext>
            </p:extLst>
          </p:nvPr>
        </p:nvGraphicFramePr>
        <p:xfrm>
          <a:off x="-466725" y="1462672"/>
          <a:ext cx="13373100" cy="515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09650" y="2493963"/>
            <a:ext cx="9696450" cy="41068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69352" y="397779"/>
            <a:ext cx="6359769" cy="6000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выявления ШНОР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323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39416" y="1196752"/>
            <a:ext cx="10528881" cy="4603973"/>
            <a:chOff x="839416" y="1196752"/>
            <a:chExt cx="10528881" cy="390233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55640" y="1196752"/>
              <a:ext cx="6240181" cy="51734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Организаторы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39416" y="2111163"/>
              <a:ext cx="3960440" cy="65670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Рособрнадзор, </a:t>
              </a:r>
            </a:p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ГБУ «ИОКО РТ»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407857" y="2038754"/>
              <a:ext cx="3960440" cy="65670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ГАОУ ДПО «ТИРОиПК»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335181" y="2997576"/>
              <a:ext cx="5616624" cy="84137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116 ШНОР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(ноябрь, декабрь 2020г., февраль-декабрь 2021г.)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45969" y="4230545"/>
              <a:ext cx="3960440" cy="74704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школ – ФП 250+ (2020)</a:t>
              </a:r>
            </a:p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школ </a:t>
              </a:r>
              <a:r>
                <a:rPr lang="ru-RU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ФП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500+ (2021)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328248" y="4227158"/>
              <a:ext cx="3024336" cy="87192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школ – РП (2021)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>
              <a:off x="3791744" y="1730996"/>
              <a:ext cx="576064" cy="377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7752184" y="1714095"/>
              <a:ext cx="576064" cy="3021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3765789" y="3839077"/>
              <a:ext cx="576064" cy="377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8328248" y="3869737"/>
              <a:ext cx="623557" cy="347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3269354" y="169497"/>
            <a:ext cx="6359769" cy="72512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выявления ШНОР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34965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2881" y="359997"/>
            <a:ext cx="6359769" cy="72512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выявления ШНОР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141422" y="1472564"/>
            <a:ext cx="7601174" cy="3449956"/>
            <a:chOff x="2855640" y="2134338"/>
            <a:chExt cx="7357744" cy="251409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855640" y="2134338"/>
              <a:ext cx="3309572" cy="60772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ШНОР (2021)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914892" y="3114441"/>
              <a:ext cx="3309572" cy="146736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Хандагайтинская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СОШ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Солчурская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СОШ (убавились)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Саглынская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СОШ (убавились)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797600" y="2170440"/>
              <a:ext cx="3309572" cy="60772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ШНОР (2022)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03812" y="3193564"/>
              <a:ext cx="3309572" cy="145487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Хандагайтинская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СОШ (повторно)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МБОУ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Дус-Дагская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СОШ (добавились)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Чаа-Суурская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СОШ (добавились)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8556589" y="2827069"/>
              <a:ext cx="59486" cy="35400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cxnSp>
        <p:nvCxnSpPr>
          <p:cNvPr id="30" name="Прямая со стрелкой 29"/>
          <p:cNvCxnSpPr/>
          <p:nvPr/>
        </p:nvCxnSpPr>
        <p:spPr>
          <a:xfrm flipH="1">
            <a:off x="3855226" y="2362199"/>
            <a:ext cx="61454" cy="485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="" xmlns:p14="http://schemas.microsoft.com/office/powerpoint/2010/main" val="1296311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983" y="185327"/>
            <a:ext cx="4764961" cy="45942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выявления ШНОР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817417164"/>
              </p:ext>
            </p:extLst>
          </p:nvPr>
        </p:nvGraphicFramePr>
        <p:xfrm>
          <a:off x="191265" y="1072091"/>
          <a:ext cx="11857859" cy="572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88028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1" y="359998"/>
            <a:ext cx="7334250" cy="43057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Нормативно-методическое сопровождение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1057" y="1245527"/>
            <a:ext cx="9489056" cy="191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Приказ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847 от 19 августа 2020 г.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утверждении методики выявления общеобразовательных организаций, имеющих низкие образовательные результаты обучающихся, на основе комплексного анализа данных об образовательных организациях, в том числе данных о качестве образования. 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Методика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выявления общеобразовательных организаций, имеющих низкие образовательные результаты обучающихся, на основе комплексного анализа данных об образовательных организациях, в том числе данных о качестве образования (редакция 2022 года).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Материалы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ШНОР выставлены на сайте Федерального института оценки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качества </a:t>
            </a:r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  <a:hlinkMouseOver r:id="rId3"/>
              </a:rPr>
              <a:t>https://fioco.ru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 action="ppaction://hlinksldjump"/>
                <a:hlinkMouseOver r:id="rId3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6" y="1393623"/>
            <a:ext cx="2457574" cy="310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33" y="3419328"/>
            <a:ext cx="2185515" cy="310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630" y="3410779"/>
            <a:ext cx="2027206" cy="310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20" y="3417904"/>
            <a:ext cx="2018580" cy="310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25" y="3417904"/>
            <a:ext cx="2041908" cy="3108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6" y="3417903"/>
            <a:ext cx="2241764" cy="310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8587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1840" y="210505"/>
            <a:ext cx="898584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ШНОР методика выявления и формирование начального списка рисковых школ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027799823"/>
              </p:ext>
            </p:extLst>
          </p:nvPr>
        </p:nvGraphicFramePr>
        <p:xfrm>
          <a:off x="998733" y="1405955"/>
          <a:ext cx="10203563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140730" y="909800"/>
            <a:ext cx="373801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Методика реализуется в три этапа</a:t>
            </a:r>
            <a:r>
              <a:rPr lang="ru-RU" dirty="0">
                <a:solidFill>
                  <a:prstClr val="white"/>
                </a:solidFill>
              </a:rPr>
              <a:t>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07700" y="3320181"/>
            <a:ext cx="1075713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анализ результатов национальных оценочных процедур: ВПР, ОГЭ и ЕГЭ, прошедших за два предыдущих учебных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7" y="3300649"/>
            <a:ext cx="850152" cy="68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07699" y="4009750"/>
            <a:ext cx="1030856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данных ОГЭ и ЕГЭ учитываются результаты участников, полученные до пересдач, при этом результаты выпускников прошлых лет не учитываются 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07700" y="4680957"/>
            <a:ext cx="1075713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начальный список включаются школы, удовлетворяющие как минимум одному из следующих критериев: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07699" y="5113882"/>
            <a:ext cx="10757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школы, в которых не менее чем по двум оценочным процедурам в 2019 и 2021 учебных годах были зафиксированы низкие результаты</a:t>
            </a:r>
          </a:p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школы, в которых хотя бы по одной оценочной процедуре в каждом из двух предыдущих учебных годов были зафиксированы низкие результаты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0267" y="6307991"/>
            <a:ext cx="11603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«низкими результатами»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понимаются результаты оценочной процедуры, при которых не менее 30% от общего числа участников оценочной процедуры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отметку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«2»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(ВПР) или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преодолели минимальный порог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предусмотренный спецификацией соответствующей оценочной процедуры (ОГЭ , ЕГЭ)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9" y="4429989"/>
            <a:ext cx="923720" cy="763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73320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1" grpId="0">
        <p:bldAsOne/>
      </p:bldGraphic>
      <p:bldP spid="12" grpId="0" animBg="1"/>
      <p:bldP spid="13" grpId="0" animBg="1"/>
      <p:bldP spid="16" grpId="0"/>
      <p:bldP spid="20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14500" y="-51042"/>
            <a:ext cx="85350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оценочных процедур ВПР, ОГЭ, ЕГЭ 64 школ с низкими образовательными результатами</a:t>
            </a:r>
            <a:endParaRPr lang="ru-RU" alt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01664857"/>
              </p:ext>
            </p:extLst>
          </p:nvPr>
        </p:nvGraphicFramePr>
        <p:xfrm>
          <a:off x="182883" y="241341"/>
          <a:ext cx="11837324" cy="5153619"/>
        </p:xfrm>
        <a:graphic>
          <a:graphicData uri="http://schemas.openxmlformats.org/drawingml/2006/table">
            <a:tbl>
              <a:tblPr firstRow="1" firstCol="1" bandRow="1"/>
              <a:tblGrid>
                <a:gridCol w="1643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16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03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52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23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16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237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165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1237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8143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2029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1455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8143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81432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1237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427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ВПР русский 5 классы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ОГЭ русский 9 классы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ЕГЭ русский 11 классы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ВПР матем 5 классы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ОГЭ матем 9 классы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ЕГЭ матем 11 классы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5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Хандагайтинская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05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МБОУ Чаа-Суурская СОШ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83,33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35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МБОУ Дус-Дагская СОШ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84,62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81" marR="597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8598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32000"/>
                <a:lumOff val="6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90774564"/>
              </p:ext>
            </p:extLst>
          </p:nvPr>
        </p:nvGraphicFramePr>
        <p:xfrm>
          <a:off x="1645919" y="1173480"/>
          <a:ext cx="9487593" cy="499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820713" y="83992"/>
            <a:ext cx="9243646" cy="7427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оценочных процедур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русскому 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языку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017783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</TotalTime>
  <Words>829</Words>
  <Application>Microsoft Office PowerPoint</Application>
  <PresentationFormat>Произвольный</PresentationFormat>
  <Paragraphs>194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Office Theme</vt:lpstr>
      <vt:lpstr>2_Office Theme</vt:lpstr>
      <vt:lpstr>1_Office Theme</vt:lpstr>
      <vt:lpstr>         О методике  выявления школ с низкими образовательными результатами на основе комплексного анализа данных об образовательных организациях, в том числе данных о качестве образования, и результатах школ Овюрского кожууна в 2022 году</vt:lpstr>
      <vt:lpstr>   </vt:lpstr>
      <vt:lpstr>Методика выявления ШНОР</vt:lpstr>
      <vt:lpstr>Методика выявления ШНОР</vt:lpstr>
      <vt:lpstr>Методика выявления ШНОР</vt:lpstr>
      <vt:lpstr>Нормативно-методическое сопровождение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II. Комплексный анализ данных  </vt:lpstr>
      <vt:lpstr>Определение степени неосвоения образовательных программ</vt:lpstr>
      <vt:lpstr>Отбор школ для участия в проекте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методике  выявления школ с низкими образовательными результатами на основе комплексного анализа данных об образовательных организациях, в том числе данных о качестве образования</dc:title>
  <dc:creator>Ольга Ооржак</dc:creator>
  <cp:lastModifiedBy>Главный специалист</cp:lastModifiedBy>
  <cp:revision>125</cp:revision>
  <cp:lastPrinted>2022-03-11T02:48:05Z</cp:lastPrinted>
  <dcterms:created xsi:type="dcterms:W3CDTF">2022-03-07T02:30:13Z</dcterms:created>
  <dcterms:modified xsi:type="dcterms:W3CDTF">2022-08-03T06:45:49Z</dcterms:modified>
</cp:coreProperties>
</file>